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5143500" cx="9144000"/>
  <p:notesSz cx="6858000" cy="9144000"/>
  <p:embeddedFontLst>
    <p:embeddedFont>
      <p:font typeface="Raleway"/>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Raleway-bold.fntdata"/><Relationship Id="rId10" Type="http://schemas.openxmlformats.org/officeDocument/2006/relationships/slide" Target="slides/slide6.xml"/><Relationship Id="rId32" Type="http://schemas.openxmlformats.org/officeDocument/2006/relationships/font" Target="fonts/Raleway-regular.fntdata"/><Relationship Id="rId13" Type="http://schemas.openxmlformats.org/officeDocument/2006/relationships/slide" Target="slides/slide9.xml"/><Relationship Id="rId35" Type="http://schemas.openxmlformats.org/officeDocument/2006/relationships/font" Target="fonts/Raleway-boldItalic.fntdata"/><Relationship Id="rId12" Type="http://schemas.openxmlformats.org/officeDocument/2006/relationships/slide" Target="slides/slide8.xml"/><Relationship Id="rId34" Type="http://schemas.openxmlformats.org/officeDocument/2006/relationships/font" Target="fonts/Raleway-italic.fntdata"/><Relationship Id="rId15" Type="http://schemas.openxmlformats.org/officeDocument/2006/relationships/slide" Target="slides/slide11.xml"/><Relationship Id="rId37" Type="http://schemas.openxmlformats.org/officeDocument/2006/relationships/font" Target="fonts/Lato-bold.fntdata"/><Relationship Id="rId14" Type="http://schemas.openxmlformats.org/officeDocument/2006/relationships/slide" Target="slides/slide10.xml"/><Relationship Id="rId36" Type="http://schemas.openxmlformats.org/officeDocument/2006/relationships/font" Target="fonts/Lato-regular.fntdata"/><Relationship Id="rId17" Type="http://schemas.openxmlformats.org/officeDocument/2006/relationships/slide" Target="slides/slide13.xml"/><Relationship Id="rId39" Type="http://schemas.openxmlformats.org/officeDocument/2006/relationships/font" Target="fonts/Lato-boldItalic.fntdata"/><Relationship Id="rId16" Type="http://schemas.openxmlformats.org/officeDocument/2006/relationships/slide" Target="slides/slide12.xml"/><Relationship Id="rId38" Type="http://schemas.openxmlformats.org/officeDocument/2006/relationships/font" Target="fonts/Lato-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 name="Shape 2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2" name="Shape 2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8" name="Shape 2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26 * 1476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4" name="Shape 2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Shape 2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7" name="Shape 26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Shape 2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3" name="Shape 2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Shape 2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8" name="Shape 2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6" name="Shape 2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3" name="Shape 2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Shape 2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0" name="Shape 30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Shape 3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7" name="Shape 3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Shape 3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2" name="Shape 31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Shape 3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6" name="Shape 3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Shape 10"/>
          <p:cNvSpPr txBox="1"/>
          <p:nvPr>
            <p:ph type="ctrTitle"/>
          </p:nvPr>
        </p:nvSpPr>
        <p:spPr>
          <a:xfrm>
            <a:off x="729450" y="1322450"/>
            <a:ext cx="3787800" cy="19881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Shape 11"/>
          <p:cNvSpPr txBox="1"/>
          <p:nvPr>
            <p:ph idx="1" type="subTitle"/>
          </p:nvPr>
        </p:nvSpPr>
        <p:spPr>
          <a:xfrm>
            <a:off x="729595" y="3401500"/>
            <a:ext cx="37878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Shape 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grpSp>
        <p:nvGrpSpPr>
          <p:cNvPr id="13" name="Shape 13"/>
          <p:cNvGrpSpPr/>
          <p:nvPr/>
        </p:nvGrpSpPr>
        <p:grpSpPr>
          <a:xfrm>
            <a:off x="830392" y="1191256"/>
            <a:ext cx="745763" cy="45826"/>
            <a:chOff x="4580561" y="2589004"/>
            <a:chExt cx="1064464" cy="25200"/>
          </a:xfrm>
        </p:grpSpPr>
        <p:sp>
          <p:nvSpPr>
            <p:cNvPr id="14" name="Shape 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 name="Shape 1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Shape 9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2" name="Shape 92"/>
          <p:cNvGrpSpPr/>
          <p:nvPr/>
        </p:nvGrpSpPr>
        <p:grpSpPr>
          <a:xfrm>
            <a:off x="830392" y="1191256"/>
            <a:ext cx="745763" cy="45826"/>
            <a:chOff x="4580561" y="2589004"/>
            <a:chExt cx="1064464" cy="25200"/>
          </a:xfrm>
        </p:grpSpPr>
        <p:sp>
          <p:nvSpPr>
            <p:cNvPr id="93" name="Shape 9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5" name="Shape 95"/>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Shape 96"/>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Shape 97"/>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Shape 9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Shape 100"/>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Shape 101"/>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02" name="Shape 102"/>
          <p:cNvGrpSpPr/>
          <p:nvPr/>
        </p:nvGrpSpPr>
        <p:grpSpPr>
          <a:xfrm>
            <a:off x="830392" y="1191256"/>
            <a:ext cx="745763" cy="45826"/>
            <a:chOff x="4580561" y="2589004"/>
            <a:chExt cx="1064464" cy="25200"/>
          </a:xfrm>
        </p:grpSpPr>
        <p:sp>
          <p:nvSpPr>
            <p:cNvPr id="103" name="Shape 10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5" name="Shape 105"/>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p:txBody>
      </p:sp>
      <p:sp>
        <p:nvSpPr>
          <p:cNvPr id="106" name="Shape 106"/>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p:txBody>
      </p:sp>
      <p:sp>
        <p:nvSpPr>
          <p:cNvPr id="107" name="Shape 107"/>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8" name="Shape 108"/>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Shape 110"/>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Shape 111"/>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2" name="Shape 112"/>
          <p:cNvGrpSpPr/>
          <p:nvPr/>
        </p:nvGrpSpPr>
        <p:grpSpPr>
          <a:xfrm>
            <a:off x="830392" y="1191256"/>
            <a:ext cx="745763" cy="45826"/>
            <a:chOff x="4580561" y="2589004"/>
            <a:chExt cx="1064464" cy="25200"/>
          </a:xfrm>
        </p:grpSpPr>
        <p:sp>
          <p:nvSpPr>
            <p:cNvPr id="113" name="Shape 1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5" name="Shape 115"/>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p:txBody>
      </p:sp>
      <p:sp>
        <p:nvSpPr>
          <p:cNvPr id="116" name="Shape 116"/>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p:txBody>
      </p:sp>
      <p:sp>
        <p:nvSpPr>
          <p:cNvPr id="117" name="Shape 117"/>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8" name="Shape 1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Shape 12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21" name="Shape 1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Shape 123"/>
          <p:cNvGrpSpPr/>
          <p:nvPr/>
        </p:nvGrpSpPr>
        <p:grpSpPr>
          <a:xfrm>
            <a:off x="830392" y="4169130"/>
            <a:ext cx="745763" cy="45826"/>
            <a:chOff x="4580561" y="2589004"/>
            <a:chExt cx="1064464" cy="25200"/>
          </a:xfrm>
        </p:grpSpPr>
        <p:sp>
          <p:nvSpPr>
            <p:cNvPr id="124" name="Shape 12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5" name="Shape 12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6" name="Shape 126"/>
          <p:cNvSpPr txBox="1"/>
          <p:nvPr>
            <p:ph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p:txBody>
      </p:sp>
      <p:sp>
        <p:nvSpPr>
          <p:cNvPr id="127" name="Shape 127"/>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Shape 12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Shape 13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Shape 18"/>
          <p:cNvSpPr txBox="1"/>
          <p:nvPr>
            <p:ph type="ctrTitle"/>
          </p:nvPr>
        </p:nvSpPr>
        <p:spPr>
          <a:xfrm>
            <a:off x="729450" y="1322450"/>
            <a:ext cx="3787800" cy="19881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9" name="Shape 19"/>
          <p:cNvSpPr txBox="1"/>
          <p:nvPr>
            <p:ph idx="1" type="subTitle"/>
          </p:nvPr>
        </p:nvSpPr>
        <p:spPr>
          <a:xfrm>
            <a:off x="729595" y="3401500"/>
            <a:ext cx="37878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20" name="Shape 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grpSp>
        <p:nvGrpSpPr>
          <p:cNvPr id="21" name="Shape 21"/>
          <p:cNvGrpSpPr/>
          <p:nvPr/>
        </p:nvGrpSpPr>
        <p:grpSpPr>
          <a:xfrm>
            <a:off x="830392" y="1191256"/>
            <a:ext cx="745763" cy="45826"/>
            <a:chOff x="4580561" y="2589004"/>
            <a:chExt cx="1064464" cy="25200"/>
          </a:xfrm>
        </p:grpSpPr>
        <p:sp>
          <p:nvSpPr>
            <p:cNvPr id="22" name="Shape 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4" name="Shape 24"/>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5" name="Shape 25"/>
          <p:cNvGrpSpPr/>
          <p:nvPr/>
        </p:nvGrpSpPr>
        <p:grpSpPr>
          <a:xfrm>
            <a:off x="5063224" y="1313339"/>
            <a:ext cx="3459829" cy="2670551"/>
            <a:chOff x="3553042" y="1657806"/>
            <a:chExt cx="3461100" cy="2671532"/>
          </a:xfrm>
        </p:grpSpPr>
        <p:sp>
          <p:nvSpPr>
            <p:cNvPr id="26" name="Shape 26"/>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descr="Component Detail" id="34" name="Shape 34"/>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Shape 35"/>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6" name="Shape 36"/>
          <p:cNvGrpSpPr/>
          <p:nvPr/>
        </p:nvGrpSpPr>
        <p:grpSpPr>
          <a:xfrm>
            <a:off x="7666681" y="2077877"/>
            <a:ext cx="1148179" cy="2282764"/>
            <a:chOff x="7666681" y="2077877"/>
            <a:chExt cx="1148179" cy="2282764"/>
          </a:xfrm>
        </p:grpSpPr>
        <p:grpSp>
          <p:nvGrpSpPr>
            <p:cNvPr id="37" name="Shape 37"/>
            <p:cNvGrpSpPr/>
            <p:nvPr/>
          </p:nvGrpSpPr>
          <p:grpSpPr>
            <a:xfrm>
              <a:off x="7666681" y="2077877"/>
              <a:ext cx="1148179" cy="2282764"/>
              <a:chOff x="3983627" y="1676395"/>
              <a:chExt cx="1449538" cy="2881914"/>
            </a:xfrm>
          </p:grpSpPr>
          <p:sp>
            <p:nvSpPr>
              <p:cNvPr id="38" name="Shape 38"/>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Shape 39"/>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 name="Shape 40"/>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descr="Mobile View" id="41" name="Shape 41"/>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Shape 42"/>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Shape 44"/>
          <p:cNvGrpSpPr/>
          <p:nvPr/>
        </p:nvGrpSpPr>
        <p:grpSpPr>
          <a:xfrm>
            <a:off x="830392" y="1191256"/>
            <a:ext cx="745763" cy="45826"/>
            <a:chOff x="4580561" y="2589004"/>
            <a:chExt cx="1064464" cy="25200"/>
          </a:xfrm>
        </p:grpSpPr>
        <p:sp>
          <p:nvSpPr>
            <p:cNvPr id="45" name="Shape 4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7" name="Shape 47"/>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Shape 4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Shape 5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51" name="Shape 51"/>
          <p:cNvGrpSpPr/>
          <p:nvPr/>
        </p:nvGrpSpPr>
        <p:grpSpPr>
          <a:xfrm>
            <a:off x="830392" y="1191256"/>
            <a:ext cx="745763" cy="45826"/>
            <a:chOff x="4580561" y="2589004"/>
            <a:chExt cx="1064464" cy="25200"/>
          </a:xfrm>
        </p:grpSpPr>
        <p:sp>
          <p:nvSpPr>
            <p:cNvPr id="52" name="Shape 5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4" name="Shape 5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Shape 5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Shape 5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Shape 5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59" name="Shape 59"/>
          <p:cNvGrpSpPr/>
          <p:nvPr/>
        </p:nvGrpSpPr>
        <p:grpSpPr>
          <a:xfrm>
            <a:off x="830392" y="1191256"/>
            <a:ext cx="745763" cy="45826"/>
            <a:chOff x="4580561" y="2589004"/>
            <a:chExt cx="1064464" cy="25200"/>
          </a:xfrm>
        </p:grpSpPr>
        <p:sp>
          <p:nvSpPr>
            <p:cNvPr id="60" name="Shape 6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2" name="Shape 62"/>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Shape 63"/>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Shape 64"/>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Shape 6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Shape 6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68" name="Shape 68"/>
          <p:cNvGrpSpPr/>
          <p:nvPr/>
        </p:nvGrpSpPr>
        <p:grpSpPr>
          <a:xfrm>
            <a:off x="830392" y="1191256"/>
            <a:ext cx="745763" cy="45826"/>
            <a:chOff x="4580561" y="2589004"/>
            <a:chExt cx="1064464" cy="25200"/>
          </a:xfrm>
        </p:grpSpPr>
        <p:sp>
          <p:nvSpPr>
            <p:cNvPr id="69" name="Shape 6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 name="Shape 7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1" name="Shape 71"/>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Shape 7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Shape 7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Shape 7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8" name="Shape 78"/>
          <p:cNvGrpSpPr/>
          <p:nvPr/>
        </p:nvGrpSpPr>
        <p:grpSpPr>
          <a:xfrm>
            <a:off x="830392" y="1191256"/>
            <a:ext cx="745763" cy="45826"/>
            <a:chOff x="4580561" y="2589004"/>
            <a:chExt cx="1064464" cy="25200"/>
          </a:xfrm>
        </p:grpSpPr>
        <p:sp>
          <p:nvSpPr>
            <p:cNvPr id="79" name="Shape 7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1" name="Shape 81"/>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Shape 82"/>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Shape 8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Shape 85"/>
          <p:cNvGrpSpPr/>
          <p:nvPr/>
        </p:nvGrpSpPr>
        <p:grpSpPr>
          <a:xfrm>
            <a:off x="830392" y="4169130"/>
            <a:ext cx="745763" cy="45826"/>
            <a:chOff x="4580561" y="2589004"/>
            <a:chExt cx="1064464" cy="25200"/>
          </a:xfrm>
        </p:grpSpPr>
        <p:sp>
          <p:nvSpPr>
            <p:cNvPr id="86" name="Shape 8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8" name="Shape 8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Shape 8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Shape 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slide=id.g1d9c67055b_0_163" TargetMode="External"/><Relationship Id="rId4" Type="http://schemas.openxmlformats.org/officeDocument/2006/relationships/hyperlink" Target="#slide=id.g1d9c67055b_0_159" TargetMode="External"/><Relationship Id="rId5" Type="http://schemas.openxmlformats.org/officeDocument/2006/relationships/hyperlink" Target="#slide=id.g1d9c67055b_0_167"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Open Chromebook laptop computer" id="135" name="Shape 135"/>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sp>
        <p:nvSpPr>
          <p:cNvPr id="136" name="Shape 136"/>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Predictive Student Analysis</a:t>
            </a:r>
            <a:endParaRPr/>
          </a:p>
        </p:txBody>
      </p:sp>
      <p:sp>
        <p:nvSpPr>
          <p:cNvPr id="137" name="Shape 137"/>
          <p:cNvSpPr txBox="1"/>
          <p:nvPr>
            <p:ph idx="1" type="subTitle"/>
          </p:nvPr>
        </p:nvSpPr>
        <p:spPr>
          <a:xfrm>
            <a:off x="664175" y="3620100"/>
            <a:ext cx="3787800" cy="82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 </a:t>
            </a:r>
            <a:endParaRPr/>
          </a:p>
        </p:txBody>
      </p:sp>
      <p:pic>
        <p:nvPicPr>
          <p:cNvPr id="138" name="Shape 138"/>
          <p:cNvPicPr preferRelativeResize="0"/>
          <p:nvPr/>
        </p:nvPicPr>
        <p:blipFill>
          <a:blip r:embed="rId4">
            <a:alphaModFix/>
          </a:blip>
          <a:stretch>
            <a:fillRect/>
          </a:stretch>
        </p:blipFill>
        <p:spPr>
          <a:xfrm>
            <a:off x="5218250" y="1614825"/>
            <a:ext cx="3438976" cy="20052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Shape 21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Flow analysis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pic>
        <p:nvPicPr>
          <p:cNvPr id="215" name="Shape 215"/>
          <p:cNvPicPr preferRelativeResize="0"/>
          <p:nvPr/>
        </p:nvPicPr>
        <p:blipFill>
          <a:blip r:embed="rId3">
            <a:alphaModFix/>
          </a:blip>
          <a:stretch>
            <a:fillRect/>
          </a:stretch>
        </p:blipFill>
        <p:spPr>
          <a:xfrm>
            <a:off x="204725" y="80925"/>
            <a:ext cx="8747323" cy="47723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pic>
        <p:nvPicPr>
          <p:cNvPr id="220" name="Shape 220"/>
          <p:cNvPicPr preferRelativeResize="0"/>
          <p:nvPr/>
        </p:nvPicPr>
        <p:blipFill rotWithShape="1">
          <a:blip r:embed="rId3">
            <a:alphaModFix/>
          </a:blip>
          <a:srcRect b="4295" l="1515" r="1369" t="16446"/>
          <a:stretch/>
        </p:blipFill>
        <p:spPr>
          <a:xfrm>
            <a:off x="335750" y="770525"/>
            <a:ext cx="8354525" cy="3993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p:nvPr/>
        </p:nvSpPr>
        <p:spPr>
          <a:xfrm>
            <a:off x="4541475" y="2254850"/>
            <a:ext cx="1963200" cy="1151700"/>
          </a:xfrm>
          <a:prstGeom prst="roundRect">
            <a:avLst>
              <a:gd fmla="val 16667" name="adj"/>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b="1" lang="en" sz="1800">
                <a:solidFill>
                  <a:schemeClr val="lt1"/>
                </a:solidFill>
              </a:rPr>
              <a:t>Model selection and evaluation</a:t>
            </a:r>
            <a:endParaRPr b="1" sz="1800">
              <a:solidFill>
                <a:schemeClr val="lt1"/>
              </a:solidFill>
            </a:endParaRPr>
          </a:p>
        </p:txBody>
      </p:sp>
      <p:sp>
        <p:nvSpPr>
          <p:cNvPr id="226" name="Shape 226"/>
          <p:cNvSpPr/>
          <p:nvPr/>
        </p:nvSpPr>
        <p:spPr>
          <a:xfrm>
            <a:off x="2324975" y="1448100"/>
            <a:ext cx="2024400" cy="1151700"/>
          </a:xfrm>
          <a:prstGeom prst="roundRect">
            <a:avLst>
              <a:gd fmla="val 16667" name="adj"/>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Data Preprocessing</a:t>
            </a:r>
            <a:endParaRPr b="1" sz="1800">
              <a:solidFill>
                <a:schemeClr val="lt1"/>
              </a:solidFill>
            </a:endParaRPr>
          </a:p>
        </p:txBody>
      </p:sp>
      <p:sp>
        <p:nvSpPr>
          <p:cNvPr id="227" name="Shape 227"/>
          <p:cNvSpPr/>
          <p:nvPr/>
        </p:nvSpPr>
        <p:spPr>
          <a:xfrm>
            <a:off x="173925" y="632000"/>
            <a:ext cx="1963200" cy="1151700"/>
          </a:xfrm>
          <a:prstGeom prst="roundRect">
            <a:avLst>
              <a:gd fmla="val 16667" name="adj"/>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Data Collection</a:t>
            </a:r>
            <a:endParaRPr b="1" sz="1800">
              <a:solidFill>
                <a:schemeClr val="lt1"/>
              </a:solidFill>
            </a:endParaRPr>
          </a:p>
        </p:txBody>
      </p:sp>
      <p:sp>
        <p:nvSpPr>
          <p:cNvPr id="228" name="Shape 228"/>
          <p:cNvSpPr/>
          <p:nvPr/>
        </p:nvSpPr>
        <p:spPr>
          <a:xfrm>
            <a:off x="6752450" y="3140225"/>
            <a:ext cx="1963200" cy="1151700"/>
          </a:xfrm>
          <a:prstGeom prst="roundRect">
            <a:avLst>
              <a:gd fmla="val 16667" name="adj"/>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Display results in interactive dashboard</a:t>
            </a:r>
            <a:endParaRPr b="1" sz="1800">
              <a:solidFill>
                <a:schemeClr val="lt1"/>
              </a:solidFill>
            </a:endParaRPr>
          </a:p>
        </p:txBody>
      </p:sp>
      <p:cxnSp>
        <p:nvCxnSpPr>
          <p:cNvPr id="229" name="Shape 229"/>
          <p:cNvCxnSpPr>
            <a:stCxn id="227" idx="2"/>
            <a:endCxn id="226" idx="1"/>
          </p:cNvCxnSpPr>
          <p:nvPr/>
        </p:nvCxnSpPr>
        <p:spPr>
          <a:xfrm flipH="1" rot="-5400000">
            <a:off x="1620075" y="1319150"/>
            <a:ext cx="240300" cy="1169400"/>
          </a:xfrm>
          <a:prstGeom prst="bentConnector2">
            <a:avLst/>
          </a:prstGeom>
          <a:noFill/>
          <a:ln cap="flat" cmpd="sng" w="9525">
            <a:solidFill>
              <a:schemeClr val="dk2"/>
            </a:solidFill>
            <a:prstDash val="solid"/>
            <a:round/>
            <a:headEnd len="med" w="med" type="none"/>
            <a:tailEnd len="med" w="med" type="none"/>
          </a:ln>
        </p:spPr>
      </p:cxnSp>
      <p:cxnSp>
        <p:nvCxnSpPr>
          <p:cNvPr id="230" name="Shape 230"/>
          <p:cNvCxnSpPr>
            <a:stCxn id="226" idx="2"/>
            <a:endCxn id="225" idx="1"/>
          </p:cNvCxnSpPr>
          <p:nvPr/>
        </p:nvCxnSpPr>
        <p:spPr>
          <a:xfrm flipH="1" rot="-5400000">
            <a:off x="3823775" y="2113200"/>
            <a:ext cx="231000" cy="1204200"/>
          </a:xfrm>
          <a:prstGeom prst="bentConnector2">
            <a:avLst/>
          </a:prstGeom>
          <a:noFill/>
          <a:ln cap="flat" cmpd="sng" w="9525">
            <a:solidFill>
              <a:schemeClr val="dk2"/>
            </a:solidFill>
            <a:prstDash val="solid"/>
            <a:round/>
            <a:headEnd len="med" w="med" type="none"/>
            <a:tailEnd len="med" w="med" type="none"/>
          </a:ln>
        </p:spPr>
      </p:cxnSp>
      <p:cxnSp>
        <p:nvCxnSpPr>
          <p:cNvPr id="231" name="Shape 231"/>
          <p:cNvCxnSpPr>
            <a:stCxn id="225" idx="2"/>
            <a:endCxn id="228" idx="1"/>
          </p:cNvCxnSpPr>
          <p:nvPr/>
        </p:nvCxnSpPr>
        <p:spPr>
          <a:xfrm flipH="1" rot="-5400000">
            <a:off x="5982975" y="2946650"/>
            <a:ext cx="309600" cy="1229400"/>
          </a:xfrm>
          <a:prstGeom prst="bentConnector2">
            <a:avLst/>
          </a:prstGeom>
          <a:noFill/>
          <a:ln cap="flat" cmpd="sng" w="9525">
            <a:solidFill>
              <a:schemeClr val="dk2"/>
            </a:solidFill>
            <a:prstDash val="solid"/>
            <a:round/>
            <a:headEnd len="med" w="med" type="none"/>
            <a:tailEnd len="med" w="med" type="none"/>
          </a:ln>
        </p:spPr>
      </p:cxnSp>
      <p:cxnSp>
        <p:nvCxnSpPr>
          <p:cNvPr id="232" name="Shape 232"/>
          <p:cNvCxnSpPr>
            <a:stCxn id="227" idx="3"/>
            <a:endCxn id="226" idx="0"/>
          </p:cNvCxnSpPr>
          <p:nvPr/>
        </p:nvCxnSpPr>
        <p:spPr>
          <a:xfrm>
            <a:off x="2137125" y="1207850"/>
            <a:ext cx="1200000" cy="240300"/>
          </a:xfrm>
          <a:prstGeom prst="bentConnector2">
            <a:avLst/>
          </a:prstGeom>
          <a:noFill/>
          <a:ln cap="flat" cmpd="sng" w="9525">
            <a:solidFill>
              <a:schemeClr val="dk2"/>
            </a:solidFill>
            <a:prstDash val="solid"/>
            <a:round/>
            <a:headEnd len="med" w="med" type="none"/>
            <a:tailEnd len="med" w="med" type="none"/>
          </a:ln>
        </p:spPr>
      </p:cxnSp>
      <p:cxnSp>
        <p:nvCxnSpPr>
          <p:cNvPr id="233" name="Shape 233"/>
          <p:cNvCxnSpPr>
            <a:stCxn id="226" idx="3"/>
            <a:endCxn id="225" idx="0"/>
          </p:cNvCxnSpPr>
          <p:nvPr/>
        </p:nvCxnSpPr>
        <p:spPr>
          <a:xfrm>
            <a:off x="4349375" y="2023950"/>
            <a:ext cx="1173600" cy="231000"/>
          </a:xfrm>
          <a:prstGeom prst="bentConnector2">
            <a:avLst/>
          </a:prstGeom>
          <a:noFill/>
          <a:ln cap="flat" cmpd="sng" w="9525">
            <a:solidFill>
              <a:schemeClr val="dk2"/>
            </a:solidFill>
            <a:prstDash val="solid"/>
            <a:round/>
            <a:headEnd len="med" w="med" type="none"/>
            <a:tailEnd len="med" w="med" type="none"/>
          </a:ln>
        </p:spPr>
      </p:cxnSp>
      <p:cxnSp>
        <p:nvCxnSpPr>
          <p:cNvPr id="234" name="Shape 234"/>
          <p:cNvCxnSpPr>
            <a:stCxn id="225" idx="3"/>
            <a:endCxn id="228" idx="0"/>
          </p:cNvCxnSpPr>
          <p:nvPr/>
        </p:nvCxnSpPr>
        <p:spPr>
          <a:xfrm>
            <a:off x="6504675" y="2830700"/>
            <a:ext cx="1229400" cy="309600"/>
          </a:xfrm>
          <a:prstGeom prst="bent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Shape 23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Data Collection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Shape 24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Steps for data collection</a:t>
            </a:r>
            <a:endParaRPr/>
          </a:p>
        </p:txBody>
      </p:sp>
      <p:sp>
        <p:nvSpPr>
          <p:cNvPr id="245" name="Shape 245"/>
          <p:cNvSpPr txBox="1"/>
          <p:nvPr>
            <p:ph idx="1" type="body"/>
          </p:nvPr>
        </p:nvSpPr>
        <p:spPr>
          <a:xfrm>
            <a:off x="729450" y="2078875"/>
            <a:ext cx="7882200" cy="2698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sz="1800"/>
              <a:t>Identify what features affect student disengagement the most</a:t>
            </a:r>
            <a:endParaRPr sz="1800"/>
          </a:p>
          <a:p>
            <a:pPr indent="-342900" lvl="0" marL="914400" rtl="0">
              <a:spcBef>
                <a:spcPts val="0"/>
              </a:spcBef>
              <a:spcAft>
                <a:spcPts val="0"/>
              </a:spcAft>
              <a:buSzPts val="1800"/>
              <a:buChar char="●"/>
            </a:pPr>
            <a:r>
              <a:rPr lang="en" sz="1800"/>
              <a:t>Based on research papers and  brainstorming discussion with peers.</a:t>
            </a:r>
            <a:endParaRPr sz="1800"/>
          </a:p>
          <a:p>
            <a:pPr indent="0" lvl="0" marL="0" rtl="0">
              <a:spcBef>
                <a:spcPts val="0"/>
              </a:spcBef>
              <a:spcAft>
                <a:spcPts val="0"/>
              </a:spcAft>
              <a:buNone/>
            </a:pPr>
            <a:r>
              <a:t/>
            </a:r>
            <a:endParaRPr sz="1800"/>
          </a:p>
          <a:p>
            <a:pPr indent="-342900" lvl="0" marL="457200" rtl="0">
              <a:spcBef>
                <a:spcPts val="0"/>
              </a:spcBef>
              <a:spcAft>
                <a:spcPts val="0"/>
              </a:spcAft>
              <a:buSzPts val="1800"/>
              <a:buChar char="❖"/>
            </a:pPr>
            <a:r>
              <a:rPr lang="en" sz="1800"/>
              <a:t>Collect other general details of students</a:t>
            </a:r>
            <a:endParaRPr sz="1800"/>
          </a:p>
          <a:p>
            <a:pPr indent="-342900" lvl="0" marL="914400" rtl="0">
              <a:spcBef>
                <a:spcPts val="0"/>
              </a:spcBef>
              <a:spcAft>
                <a:spcPts val="0"/>
              </a:spcAft>
              <a:buSzPts val="1800"/>
              <a:buChar char="●"/>
            </a:pPr>
            <a:r>
              <a:rPr lang="en" sz="1800"/>
              <a:t>Common attributes for identification and contact</a:t>
            </a:r>
            <a:endParaRPr sz="1800"/>
          </a:p>
          <a:p>
            <a:pPr indent="0" lvl="0" marL="0" rtl="0">
              <a:spcBef>
                <a:spcPts val="0"/>
              </a:spcBef>
              <a:spcAft>
                <a:spcPts val="0"/>
              </a:spcAft>
              <a:buNone/>
            </a:pPr>
            <a:r>
              <a:t/>
            </a:r>
            <a:endParaRPr sz="1800"/>
          </a:p>
          <a:p>
            <a:pPr indent="-342900" lvl="0" marL="457200">
              <a:spcBef>
                <a:spcPts val="0"/>
              </a:spcBef>
              <a:spcAft>
                <a:spcPts val="0"/>
              </a:spcAft>
              <a:buSzPts val="1800"/>
              <a:buChar char="❖"/>
            </a:pPr>
            <a:r>
              <a:rPr lang="en" sz="1800"/>
              <a:t>Populate selected attributes with appropriate values</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Shape 250"/>
          <p:cNvSpPr txBox="1"/>
          <p:nvPr/>
        </p:nvSpPr>
        <p:spPr>
          <a:xfrm>
            <a:off x="729450" y="2015525"/>
            <a:ext cx="7986900" cy="2512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600"/>
              <a:t>R</a:t>
            </a:r>
            <a:r>
              <a:rPr lang="en" sz="1600"/>
              <a:t>oll no				Study_hrs			Health	</a:t>
            </a:r>
            <a:endParaRPr sz="1600"/>
          </a:p>
          <a:p>
            <a:pPr indent="0" lvl="0" marL="0">
              <a:spcBef>
                <a:spcPts val="0"/>
              </a:spcBef>
              <a:spcAft>
                <a:spcPts val="0"/>
              </a:spcAft>
              <a:buNone/>
            </a:pPr>
            <a:r>
              <a:rPr lang="en" sz="1600"/>
              <a:t>Tuition				Source_fees			Drop_year	</a:t>
            </a:r>
            <a:endParaRPr sz="1600"/>
          </a:p>
          <a:p>
            <a:pPr indent="0" lvl="0" marL="0">
              <a:spcBef>
                <a:spcPts val="0"/>
              </a:spcBef>
              <a:spcAft>
                <a:spcPts val="0"/>
              </a:spcAft>
              <a:buNone/>
            </a:pPr>
            <a:r>
              <a:rPr lang="en" sz="1600"/>
              <a:t>Campus_feedback		Travel_time			Family_type	</a:t>
            </a:r>
            <a:endParaRPr sz="1600"/>
          </a:p>
          <a:p>
            <a:pPr indent="0" lvl="0" marL="0" rtl="0">
              <a:spcBef>
                <a:spcPts val="0"/>
              </a:spcBef>
              <a:spcAft>
                <a:spcPts val="0"/>
              </a:spcAft>
              <a:buNone/>
            </a:pPr>
            <a:r>
              <a:rPr lang="en" sz="1600"/>
              <a:t>Annual_income		Father_edu		  	Father_occupation</a:t>
            </a:r>
            <a:endParaRPr sz="1600"/>
          </a:p>
          <a:p>
            <a:pPr indent="0" lvl="0" marL="0">
              <a:spcBef>
                <a:spcPts val="0"/>
              </a:spcBef>
              <a:spcAft>
                <a:spcPts val="0"/>
              </a:spcAft>
              <a:buNone/>
            </a:pPr>
            <a:r>
              <a:rPr lang="en" sz="1600"/>
              <a:t>Mother_education 		Mother_</a:t>
            </a:r>
            <a:r>
              <a:rPr lang="en" sz="1600"/>
              <a:t>occupation 		Mother tongue</a:t>
            </a:r>
            <a:endParaRPr sz="1600"/>
          </a:p>
          <a:p>
            <a:pPr indent="0" lvl="0" marL="0">
              <a:spcBef>
                <a:spcPts val="0"/>
              </a:spcBef>
              <a:spcAft>
                <a:spcPts val="0"/>
              </a:spcAft>
              <a:buNone/>
            </a:pPr>
            <a:r>
              <a:rPr lang="en" sz="1600"/>
              <a:t>C</a:t>
            </a:r>
            <a:r>
              <a:rPr lang="en" sz="1600"/>
              <a:t>hallenges_family		Caste				Backlogs	</a:t>
            </a:r>
            <a:endParaRPr sz="1600"/>
          </a:p>
          <a:p>
            <a:pPr indent="0" lvl="0" marL="0">
              <a:spcBef>
                <a:spcPts val="0"/>
              </a:spcBef>
              <a:spcAft>
                <a:spcPts val="0"/>
              </a:spcAft>
              <a:buNone/>
            </a:pPr>
            <a:r>
              <a:rPr lang="en" sz="1600"/>
              <a:t>Ssc					Hsc					Medium	</a:t>
            </a:r>
            <a:endParaRPr sz="1600"/>
          </a:p>
          <a:p>
            <a:pPr indent="0" lvl="0" marL="0">
              <a:spcBef>
                <a:spcPts val="0"/>
              </a:spcBef>
              <a:spcAft>
                <a:spcPts val="0"/>
              </a:spcAft>
              <a:buNone/>
            </a:pPr>
            <a:r>
              <a:rPr lang="en" sz="1600"/>
              <a:t>Gender				Course_id			Backlog	</a:t>
            </a:r>
            <a:endParaRPr sz="1600"/>
          </a:p>
          <a:p>
            <a:pPr indent="0" lvl="0" marL="0">
              <a:spcBef>
                <a:spcPts val="0"/>
              </a:spcBef>
              <a:spcAft>
                <a:spcPts val="0"/>
              </a:spcAft>
              <a:buNone/>
            </a:pPr>
            <a:r>
              <a:rPr lang="en" sz="1600"/>
              <a:t>Attendance 			Test</a:t>
            </a:r>
            <a:endParaRPr sz="1600"/>
          </a:p>
        </p:txBody>
      </p:sp>
      <p:sp>
        <p:nvSpPr>
          <p:cNvPr id="251" name="Shape 25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Attributes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Shape 25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Data Preprocessing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Shape 26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Encoding Features</a:t>
            </a:r>
            <a:endParaRPr/>
          </a:p>
        </p:txBody>
      </p:sp>
      <p:sp>
        <p:nvSpPr>
          <p:cNvPr id="262" name="Shape 262"/>
          <p:cNvSpPr txBox="1"/>
          <p:nvPr>
            <p:ph idx="1" type="body"/>
          </p:nvPr>
        </p:nvSpPr>
        <p:spPr>
          <a:xfrm>
            <a:off x="729450" y="2078875"/>
            <a:ext cx="7688700" cy="722100"/>
          </a:xfrm>
          <a:prstGeom prst="rect">
            <a:avLst/>
          </a:prstGeom>
        </p:spPr>
        <p:txBody>
          <a:bodyPr anchorCtr="0" anchor="t" bIns="91425" lIns="91425" spcFirstLastPara="1" rIns="91425" wrap="square" tIns="91425">
            <a:noAutofit/>
          </a:bodyPr>
          <a:lstStyle/>
          <a:p>
            <a:pPr indent="0" lvl="0" marL="0" rtl="0">
              <a:lnSpc>
                <a:spcPct val="150000"/>
              </a:lnSpc>
              <a:spcBef>
                <a:spcPts val="0"/>
              </a:spcBef>
              <a:spcAft>
                <a:spcPts val="1600"/>
              </a:spcAft>
              <a:buNone/>
            </a:pPr>
            <a:r>
              <a:rPr lang="en">
                <a:solidFill>
                  <a:srgbClr val="242729"/>
                </a:solidFill>
                <a:highlight>
                  <a:srgbClr val="FFFFFF"/>
                </a:highlight>
              </a:rPr>
              <a:t>When converting a nominal attribute to numeric, one numeric attribute per nominal label is created. Each attribute is set to one if the corresponding nominal label is set, and zero otherwise. </a:t>
            </a:r>
            <a:endParaRPr/>
          </a:p>
        </p:txBody>
      </p:sp>
      <p:sp>
        <p:nvSpPr>
          <p:cNvPr id="263" name="Shape 263"/>
          <p:cNvSpPr txBox="1"/>
          <p:nvPr>
            <p:ph type="title"/>
          </p:nvPr>
        </p:nvSpPr>
        <p:spPr>
          <a:xfrm>
            <a:off x="729450" y="3221125"/>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Encoding Labels</a:t>
            </a:r>
            <a:endParaRPr/>
          </a:p>
        </p:txBody>
      </p:sp>
      <p:sp>
        <p:nvSpPr>
          <p:cNvPr id="264" name="Shape 264"/>
          <p:cNvSpPr txBox="1"/>
          <p:nvPr>
            <p:ph idx="1" type="body"/>
          </p:nvPr>
        </p:nvSpPr>
        <p:spPr>
          <a:xfrm>
            <a:off x="729450" y="3981350"/>
            <a:ext cx="7688700" cy="722100"/>
          </a:xfrm>
          <a:prstGeom prst="rect">
            <a:avLst/>
          </a:prstGeom>
        </p:spPr>
        <p:txBody>
          <a:bodyPr anchorCtr="0" anchor="t" bIns="91425" lIns="91425" spcFirstLastPara="1" rIns="91425" wrap="square" tIns="91425">
            <a:noAutofit/>
          </a:bodyPr>
          <a:lstStyle/>
          <a:p>
            <a:pPr indent="0" lvl="0" marL="139700" marR="139700" rtl="0">
              <a:lnSpc>
                <a:spcPct val="120000"/>
              </a:lnSpc>
              <a:spcBef>
                <a:spcPts val="1700"/>
              </a:spcBef>
              <a:spcAft>
                <a:spcPts val="0"/>
              </a:spcAft>
              <a:buNone/>
            </a:pPr>
            <a:r>
              <a:rPr b="1" lang="en">
                <a:solidFill>
                  <a:srgbClr val="222222"/>
                </a:solidFill>
                <a:highlight>
                  <a:srgbClr val="F8F8F8"/>
                </a:highlight>
              </a:rPr>
              <a:t>LabelEncoder</a:t>
            </a:r>
            <a:r>
              <a:rPr lang="en">
                <a:solidFill>
                  <a:srgbClr val="222222"/>
                </a:solidFill>
                <a:highlight>
                  <a:srgbClr val="F8F8F8"/>
                </a:highlight>
              </a:rPr>
              <a:t> </a:t>
            </a:r>
            <a:r>
              <a:rPr lang="en">
                <a:solidFill>
                  <a:srgbClr val="1D1F22"/>
                </a:solidFill>
              </a:rPr>
              <a:t>Encode labels with value between 0 and n_classes-1.</a:t>
            </a:r>
            <a:endParaRPr>
              <a:solidFill>
                <a:srgbClr val="1D1F22"/>
              </a:solidFill>
            </a:endParaRPr>
          </a:p>
          <a:p>
            <a:pPr indent="0" lvl="0" marL="292100" rtl="0">
              <a:lnSpc>
                <a:spcPct val="150000"/>
              </a:lnSpc>
              <a:spcBef>
                <a:spcPts val="1700"/>
              </a:spcBef>
              <a:spcAft>
                <a:spcPts val="0"/>
              </a:spcAft>
              <a:buNone/>
            </a:pPr>
            <a:r>
              <a:t/>
            </a:r>
            <a:endParaRPr sz="1100">
              <a:solidFill>
                <a:srgbClr val="1D1F22"/>
              </a:solidFill>
              <a:latin typeface="Arial"/>
              <a:ea typeface="Arial"/>
              <a:cs typeface="Arial"/>
              <a:sym typeface="Arial"/>
            </a:endParaRPr>
          </a:p>
          <a:p>
            <a:pPr indent="0" lvl="0" marL="0" rtl="0">
              <a:lnSpc>
                <a:spcPct val="150000"/>
              </a:lnSpc>
              <a:spcBef>
                <a:spcPts val="800"/>
              </a:spcBef>
              <a:spcAft>
                <a:spcPts val="1600"/>
              </a:spcAft>
              <a:buNone/>
            </a:pPr>
            <a:r>
              <a:t/>
            </a:r>
            <a:endParaRPr>
              <a:solidFill>
                <a:srgbClr val="242729"/>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Shape 26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Feature Selection</a:t>
            </a:r>
            <a:endParaRPr/>
          </a:p>
        </p:txBody>
      </p:sp>
      <p:sp>
        <p:nvSpPr>
          <p:cNvPr id="270" name="Shape 270"/>
          <p:cNvSpPr txBox="1"/>
          <p:nvPr>
            <p:ph idx="1" type="body"/>
          </p:nvPr>
        </p:nvSpPr>
        <p:spPr>
          <a:xfrm>
            <a:off x="729450" y="1921600"/>
            <a:ext cx="7688700" cy="722100"/>
          </a:xfrm>
          <a:prstGeom prst="rect">
            <a:avLst/>
          </a:prstGeom>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lang="en">
                <a:solidFill>
                  <a:srgbClr val="242729"/>
                </a:solidFill>
                <a:highlight>
                  <a:srgbClr val="FFFFFF"/>
                </a:highlight>
              </a:rPr>
              <a:t>When converting a nominal attribute to numeric, one numeric attribute per nominal label is created. Each attribute is set to one if the corresponding nominal label is set, and zero otherwise. </a:t>
            </a:r>
            <a:endParaRPr>
              <a:solidFill>
                <a:srgbClr val="242729"/>
              </a:solidFill>
              <a:highlight>
                <a:srgbClr val="FFFFFF"/>
              </a:highlight>
            </a:endParaRPr>
          </a:p>
          <a:p>
            <a:pPr indent="-228600" lvl="0" marL="0" rtl="0">
              <a:spcBef>
                <a:spcPts val="1600"/>
              </a:spcBef>
              <a:spcAft>
                <a:spcPts val="0"/>
              </a:spcAft>
              <a:buNone/>
            </a:pPr>
            <a:r>
              <a:rPr lang="en">
                <a:solidFill>
                  <a:srgbClr val="555555"/>
                </a:solidFill>
              </a:rPr>
              <a:t>·         </a:t>
            </a:r>
            <a:r>
              <a:rPr b="1" lang="en">
                <a:solidFill>
                  <a:srgbClr val="555555"/>
                </a:solidFill>
              </a:rPr>
              <a:t>Reduces Overfitting</a:t>
            </a:r>
            <a:r>
              <a:rPr lang="en">
                <a:solidFill>
                  <a:srgbClr val="555555"/>
                </a:solidFill>
              </a:rPr>
              <a:t>: Less redundant data means less opportunity to make decisions based on noise.</a:t>
            </a:r>
            <a:endParaRPr>
              <a:solidFill>
                <a:srgbClr val="555555"/>
              </a:solidFill>
            </a:endParaRPr>
          </a:p>
          <a:p>
            <a:pPr indent="-228600" lvl="0" marL="0" rtl="0">
              <a:spcBef>
                <a:spcPts val="0"/>
              </a:spcBef>
              <a:spcAft>
                <a:spcPts val="0"/>
              </a:spcAft>
              <a:buNone/>
            </a:pPr>
            <a:r>
              <a:rPr lang="en">
                <a:solidFill>
                  <a:srgbClr val="555555"/>
                </a:solidFill>
              </a:rPr>
              <a:t>·         </a:t>
            </a:r>
            <a:r>
              <a:rPr b="1" lang="en">
                <a:solidFill>
                  <a:srgbClr val="555555"/>
                </a:solidFill>
              </a:rPr>
              <a:t>Improves Accuracy</a:t>
            </a:r>
            <a:r>
              <a:rPr lang="en">
                <a:solidFill>
                  <a:srgbClr val="555555"/>
                </a:solidFill>
              </a:rPr>
              <a:t>: Less misleading data means modelling accuracy improves.</a:t>
            </a:r>
            <a:endParaRPr>
              <a:solidFill>
                <a:srgbClr val="555555"/>
              </a:solidFill>
            </a:endParaRPr>
          </a:p>
          <a:p>
            <a:pPr indent="-228600" lvl="0" marL="0" rtl="0">
              <a:spcBef>
                <a:spcPts val="0"/>
              </a:spcBef>
              <a:spcAft>
                <a:spcPts val="0"/>
              </a:spcAft>
              <a:buNone/>
            </a:pPr>
            <a:r>
              <a:rPr lang="en">
                <a:solidFill>
                  <a:srgbClr val="555555"/>
                </a:solidFill>
              </a:rPr>
              <a:t>·         </a:t>
            </a:r>
            <a:r>
              <a:rPr b="1" lang="en">
                <a:solidFill>
                  <a:srgbClr val="555555"/>
                </a:solidFill>
              </a:rPr>
              <a:t>Reduces Training Time</a:t>
            </a:r>
            <a:r>
              <a:rPr lang="en">
                <a:solidFill>
                  <a:srgbClr val="555555"/>
                </a:solidFill>
              </a:rPr>
              <a:t>: Less data means that algorithms train faster.</a:t>
            </a:r>
            <a:endParaRPr>
              <a:solidFill>
                <a:srgbClr val="555555"/>
              </a:solidFill>
            </a:endParaRPr>
          </a:p>
          <a:p>
            <a:pPr indent="0" lvl="0" marL="0" rtl="0">
              <a:lnSpc>
                <a:spcPct val="150000"/>
              </a:lnSpc>
              <a:spcBef>
                <a:spcPts val="0"/>
              </a:spcBef>
              <a:spcAft>
                <a:spcPts val="0"/>
              </a:spcAft>
              <a:buNone/>
            </a:pPr>
            <a:r>
              <a:t/>
            </a:r>
            <a:endParaRPr>
              <a:solidFill>
                <a:srgbClr val="242729"/>
              </a:solidFill>
              <a:highlight>
                <a:srgbClr val="FFFFFF"/>
              </a:highlight>
            </a:endParaRPr>
          </a:p>
          <a:p>
            <a:pPr indent="0" lvl="0" marL="0" rtl="0">
              <a:lnSpc>
                <a:spcPct val="150000"/>
              </a:lnSpc>
              <a:spcBef>
                <a:spcPts val="1600"/>
              </a:spcBef>
              <a:spcAft>
                <a:spcPts val="1600"/>
              </a:spcAft>
              <a:buNone/>
            </a:pPr>
            <a:r>
              <a:t/>
            </a:r>
            <a:endParaRPr>
              <a:solidFill>
                <a:srgbClr val="242729"/>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42" name="Shape 142"/>
        <p:cNvGrpSpPr/>
        <p:nvPr/>
      </p:nvGrpSpPr>
      <p:grpSpPr>
        <a:xfrm>
          <a:off x="0" y="0"/>
          <a:ext cx="0" cy="0"/>
          <a:chOff x="0" y="0"/>
          <a:chExt cx="0" cy="0"/>
        </a:xfrm>
      </p:grpSpPr>
      <p:sp>
        <p:nvSpPr>
          <p:cNvPr id="143" name="Shape 143"/>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Outline</a:t>
            </a:r>
            <a:endParaRPr/>
          </a:p>
        </p:txBody>
      </p:sp>
      <p:sp>
        <p:nvSpPr>
          <p:cNvPr id="144" name="Shape 144"/>
          <p:cNvSpPr txBox="1"/>
          <p:nvPr>
            <p:ph idx="4294967295" type="subTitle"/>
          </p:nvPr>
        </p:nvSpPr>
        <p:spPr>
          <a:xfrm>
            <a:off x="4542975" y="1376352"/>
            <a:ext cx="4080000" cy="3252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600" u="sng">
                <a:solidFill>
                  <a:srgbClr val="FFFFFF"/>
                </a:solidFill>
                <a:hlinkClick r:id="rId3"/>
              </a:rPr>
              <a:t>The Problem</a:t>
            </a:r>
            <a:endParaRPr sz="1600">
              <a:solidFill>
                <a:srgbClr val="FFFFFF"/>
              </a:solidFill>
            </a:endParaRPr>
          </a:p>
          <a:p>
            <a:pPr indent="0" lvl="0" marL="0" rtl="0">
              <a:spcBef>
                <a:spcPts val="1600"/>
              </a:spcBef>
              <a:spcAft>
                <a:spcPts val="0"/>
              </a:spcAft>
              <a:buNone/>
            </a:pPr>
            <a:r>
              <a:rPr lang="en" sz="1600" u="sng">
                <a:solidFill>
                  <a:srgbClr val="FFFFFF"/>
                </a:solidFill>
                <a:hlinkClick r:id="rId4"/>
              </a:rPr>
              <a:t>Solution Proposal</a:t>
            </a:r>
            <a:endParaRPr sz="1600">
              <a:solidFill>
                <a:srgbClr val="FFFFFF"/>
              </a:solidFill>
            </a:endParaRPr>
          </a:p>
          <a:p>
            <a:pPr indent="0" lvl="0" marL="0">
              <a:spcBef>
                <a:spcPts val="1600"/>
              </a:spcBef>
              <a:spcAft>
                <a:spcPts val="0"/>
              </a:spcAft>
              <a:buNone/>
            </a:pPr>
            <a:r>
              <a:rPr lang="en" sz="1600" u="sng">
                <a:solidFill>
                  <a:srgbClr val="FFFFFF"/>
                </a:solidFill>
              </a:rPr>
              <a:t>Flow Analysis</a:t>
            </a:r>
            <a:endParaRPr sz="1600" u="sng">
              <a:solidFill>
                <a:srgbClr val="FFFFFF"/>
              </a:solidFill>
            </a:endParaRPr>
          </a:p>
          <a:p>
            <a:pPr indent="0" lvl="0" marL="0">
              <a:spcBef>
                <a:spcPts val="1600"/>
              </a:spcBef>
              <a:spcAft>
                <a:spcPts val="0"/>
              </a:spcAft>
              <a:buNone/>
            </a:pPr>
            <a:r>
              <a:rPr lang="en" sz="1600" u="sng">
                <a:solidFill>
                  <a:srgbClr val="FFFFFF"/>
                </a:solidFill>
              </a:rPr>
              <a:t>Data Collection</a:t>
            </a:r>
            <a:endParaRPr sz="1600" u="sng">
              <a:solidFill>
                <a:srgbClr val="FFFFFF"/>
              </a:solidFill>
            </a:endParaRPr>
          </a:p>
          <a:p>
            <a:pPr indent="0" lvl="0" marL="0">
              <a:spcBef>
                <a:spcPts val="1600"/>
              </a:spcBef>
              <a:spcAft>
                <a:spcPts val="0"/>
              </a:spcAft>
              <a:buNone/>
            </a:pPr>
            <a:r>
              <a:rPr lang="en" sz="1600" u="sng">
                <a:solidFill>
                  <a:srgbClr val="FFFFFF"/>
                </a:solidFill>
              </a:rPr>
              <a:t>Data Preprocessing</a:t>
            </a:r>
            <a:endParaRPr sz="1600" u="sng">
              <a:solidFill>
                <a:srgbClr val="FFFFFF"/>
              </a:solidFill>
            </a:endParaRPr>
          </a:p>
          <a:p>
            <a:pPr indent="0" lvl="0" marL="0">
              <a:spcBef>
                <a:spcPts val="1600"/>
              </a:spcBef>
              <a:spcAft>
                <a:spcPts val="0"/>
              </a:spcAft>
              <a:buNone/>
            </a:pPr>
            <a:r>
              <a:rPr lang="en" sz="1600" u="sng">
                <a:solidFill>
                  <a:srgbClr val="FFFFFF"/>
                </a:solidFill>
              </a:rPr>
              <a:t>Model evaluation</a:t>
            </a:r>
            <a:endParaRPr sz="1600" u="sng">
              <a:solidFill>
                <a:srgbClr val="FFFFFF"/>
              </a:solidFill>
            </a:endParaRPr>
          </a:p>
          <a:p>
            <a:pPr indent="0" lvl="0" marL="0">
              <a:spcBef>
                <a:spcPts val="1600"/>
              </a:spcBef>
              <a:spcAft>
                <a:spcPts val="0"/>
              </a:spcAft>
              <a:buNone/>
            </a:pPr>
            <a:r>
              <a:rPr lang="en" sz="1600" u="sng">
                <a:solidFill>
                  <a:srgbClr val="FFFFFF"/>
                </a:solidFill>
                <a:hlinkClick r:id="rId5"/>
              </a:rPr>
              <a:t>Next Steps</a:t>
            </a:r>
            <a:endParaRPr sz="1600">
              <a:solidFill>
                <a:srgbClr val="FFFFFF"/>
              </a:solidFill>
            </a:endParaRPr>
          </a:p>
          <a:p>
            <a:pPr indent="0" lvl="0" marL="0">
              <a:spcBef>
                <a:spcPts val="1600"/>
              </a:spcBef>
              <a:spcAft>
                <a:spcPts val="1600"/>
              </a:spcAft>
              <a:buNone/>
            </a:pPr>
            <a:r>
              <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Shape 275"/>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Classifier Selection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Shape 280"/>
          <p:cNvSpPr txBox="1"/>
          <p:nvPr>
            <p:ph type="title"/>
          </p:nvPr>
        </p:nvSpPr>
        <p:spPr>
          <a:xfrm>
            <a:off x="729450" y="1123525"/>
            <a:ext cx="7688700" cy="535200"/>
          </a:xfrm>
          <a:prstGeom prst="rect">
            <a:avLst/>
          </a:prstGeom>
        </p:spPr>
        <p:txBody>
          <a:bodyPr anchorCtr="0" anchor="t" bIns="91425" lIns="91425" spcFirstLastPara="1" rIns="91425" wrap="square" tIns="91425">
            <a:noAutofit/>
          </a:bodyPr>
          <a:lstStyle/>
          <a:p>
            <a:pPr indent="0" lvl="0" marL="0" rtl="0">
              <a:lnSpc>
                <a:spcPct val="150000"/>
              </a:lnSpc>
              <a:spcBef>
                <a:spcPts val="1300"/>
              </a:spcBef>
              <a:spcAft>
                <a:spcPts val="100"/>
              </a:spcAft>
              <a:buNone/>
            </a:pPr>
            <a:r>
              <a:rPr lang="en">
                <a:solidFill>
                  <a:srgbClr val="1D1F22"/>
                </a:solidFill>
              </a:rPr>
              <a:t>K-Folds Cross Validation Iterator</a:t>
            </a:r>
            <a:endParaRPr/>
          </a:p>
        </p:txBody>
      </p:sp>
      <p:sp>
        <p:nvSpPr>
          <p:cNvPr id="281" name="Shape 281"/>
          <p:cNvSpPr txBox="1"/>
          <p:nvPr>
            <p:ph idx="1" type="body"/>
          </p:nvPr>
        </p:nvSpPr>
        <p:spPr>
          <a:xfrm>
            <a:off x="729450" y="1811575"/>
            <a:ext cx="7688700" cy="722100"/>
          </a:xfrm>
          <a:prstGeom prst="rect">
            <a:avLst/>
          </a:prstGeom>
        </p:spPr>
        <p:txBody>
          <a:bodyPr anchorCtr="0" anchor="t" bIns="91425" lIns="91425" spcFirstLastPara="1" rIns="91425" wrap="square" tIns="91425">
            <a:noAutofit/>
          </a:bodyPr>
          <a:lstStyle/>
          <a:p>
            <a:pPr indent="0" lvl="0" marL="0" rtl="0">
              <a:lnSpc>
                <a:spcPct val="150000"/>
              </a:lnSpc>
              <a:spcBef>
                <a:spcPts val="1300"/>
              </a:spcBef>
              <a:spcAft>
                <a:spcPts val="0"/>
              </a:spcAft>
              <a:buNone/>
            </a:pPr>
            <a:r>
              <a:rPr lang="en">
                <a:solidFill>
                  <a:srgbClr val="1D1F22"/>
                </a:solidFill>
              </a:rPr>
              <a:t>Provides train/test indices to split data in train test sets. Split dataset into k consecutive folds (without shuffling by default).</a:t>
            </a:r>
            <a:endParaRPr>
              <a:solidFill>
                <a:srgbClr val="1D1F22"/>
              </a:solidFill>
            </a:endParaRPr>
          </a:p>
          <a:p>
            <a:pPr indent="0" lvl="0" marL="0" rtl="0">
              <a:lnSpc>
                <a:spcPct val="150000"/>
              </a:lnSpc>
              <a:spcBef>
                <a:spcPts val="1300"/>
              </a:spcBef>
              <a:spcAft>
                <a:spcPts val="100"/>
              </a:spcAft>
              <a:buNone/>
            </a:pPr>
            <a:r>
              <a:rPr lang="en">
                <a:solidFill>
                  <a:srgbClr val="1D1F22"/>
                </a:solidFill>
              </a:rPr>
              <a:t>Each fold is then used a validation set once while the k - 1 remaining fold form the training set.</a:t>
            </a:r>
            <a:endParaRPr>
              <a:solidFill>
                <a:srgbClr val="242729"/>
              </a:solidFill>
              <a:highlight>
                <a:srgbClr val="FFFFFF"/>
              </a:highlight>
            </a:endParaRPr>
          </a:p>
        </p:txBody>
      </p:sp>
      <p:sp>
        <p:nvSpPr>
          <p:cNvPr id="282" name="Shape 282"/>
          <p:cNvSpPr txBox="1"/>
          <p:nvPr>
            <p:ph type="title"/>
          </p:nvPr>
        </p:nvSpPr>
        <p:spPr>
          <a:xfrm>
            <a:off x="729450" y="3221125"/>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cross_val_score</a:t>
            </a:r>
            <a:endParaRPr/>
          </a:p>
        </p:txBody>
      </p:sp>
      <p:sp>
        <p:nvSpPr>
          <p:cNvPr id="283" name="Shape 283"/>
          <p:cNvSpPr txBox="1"/>
          <p:nvPr>
            <p:ph idx="1" type="body"/>
          </p:nvPr>
        </p:nvSpPr>
        <p:spPr>
          <a:xfrm>
            <a:off x="729450" y="3649500"/>
            <a:ext cx="7688700" cy="722100"/>
          </a:xfrm>
          <a:prstGeom prst="rect">
            <a:avLst/>
          </a:prstGeom>
        </p:spPr>
        <p:txBody>
          <a:bodyPr anchorCtr="0" anchor="t" bIns="91425" lIns="91425" spcFirstLastPara="1" rIns="91425" wrap="square" tIns="91425">
            <a:noAutofit/>
          </a:bodyPr>
          <a:lstStyle/>
          <a:p>
            <a:pPr indent="0" lvl="0" marL="0" marR="139700" rtl="0">
              <a:lnSpc>
                <a:spcPct val="120000"/>
              </a:lnSpc>
              <a:spcBef>
                <a:spcPts val="1700"/>
              </a:spcBef>
              <a:spcAft>
                <a:spcPts val="1700"/>
              </a:spcAft>
              <a:buNone/>
            </a:pPr>
            <a:r>
              <a:rPr lang="en">
                <a:solidFill>
                  <a:srgbClr val="242729"/>
                </a:solidFill>
                <a:highlight>
                  <a:srgbClr val="FFFFFF"/>
                </a:highlight>
              </a:rPr>
              <a:t>By default </a:t>
            </a:r>
            <a:r>
              <a:rPr lang="en">
                <a:solidFill>
                  <a:srgbClr val="242729"/>
                </a:solidFill>
                <a:highlight>
                  <a:srgbClr val="EFF0F1"/>
                </a:highlight>
              </a:rPr>
              <a:t>cross_val_score</a:t>
            </a:r>
            <a:r>
              <a:rPr lang="en">
                <a:solidFill>
                  <a:srgbClr val="242729"/>
                </a:solidFill>
                <a:highlight>
                  <a:srgbClr val="FFFFFF"/>
                </a:highlight>
              </a:rPr>
              <a:t> uses the scoring provided in the given estimator, which is usually the simplest appropriate scoring method. E.g. for most classifiers this is accuracy score and for regressors this is r2 score.</a:t>
            </a:r>
            <a:endParaRPr>
              <a:solidFill>
                <a:srgbClr val="242729"/>
              </a:solidFill>
              <a:highlight>
                <a:srgbClr val="FFFFFF"/>
              </a:high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Shape 28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Linear Regression</a:t>
            </a:r>
            <a:endParaRPr/>
          </a:p>
        </p:txBody>
      </p:sp>
      <p:sp>
        <p:nvSpPr>
          <p:cNvPr id="289" name="Shape 289"/>
          <p:cNvSpPr txBox="1"/>
          <p:nvPr>
            <p:ph idx="1" type="body"/>
          </p:nvPr>
        </p:nvSpPr>
        <p:spPr>
          <a:xfrm>
            <a:off x="729450" y="2078875"/>
            <a:ext cx="7688700" cy="708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Best fit dependant and independant </a:t>
            </a:r>
            <a:endParaRPr/>
          </a:p>
          <a:p>
            <a:pPr indent="0" lvl="0" marL="0">
              <a:spcBef>
                <a:spcPts val="1600"/>
              </a:spcBef>
              <a:spcAft>
                <a:spcPts val="1600"/>
              </a:spcAft>
              <a:buNone/>
            </a:pPr>
            <a:r>
              <a:t/>
            </a:r>
            <a:endParaRPr/>
          </a:p>
        </p:txBody>
      </p:sp>
      <p:sp>
        <p:nvSpPr>
          <p:cNvPr id="290" name="Shape 290"/>
          <p:cNvSpPr txBox="1"/>
          <p:nvPr>
            <p:ph type="title"/>
          </p:nvPr>
        </p:nvSpPr>
        <p:spPr>
          <a:xfrm>
            <a:off x="602925" y="301220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Decision Tree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Shape 29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SVM(support vector machine)</a:t>
            </a:r>
            <a:endParaRPr/>
          </a:p>
        </p:txBody>
      </p:sp>
      <p:sp>
        <p:nvSpPr>
          <p:cNvPr id="296" name="Shape 296"/>
          <p:cNvSpPr txBox="1"/>
          <p:nvPr>
            <p:ph idx="1" type="body"/>
          </p:nvPr>
        </p:nvSpPr>
        <p:spPr>
          <a:xfrm>
            <a:off x="729450" y="2078875"/>
            <a:ext cx="7688700" cy="708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Best fit dependant and independant </a:t>
            </a:r>
            <a:endParaRPr/>
          </a:p>
          <a:p>
            <a:pPr indent="0" lvl="0" marL="0" rtl="0">
              <a:spcBef>
                <a:spcPts val="1600"/>
              </a:spcBef>
              <a:spcAft>
                <a:spcPts val="1600"/>
              </a:spcAft>
              <a:buNone/>
            </a:pPr>
            <a:r>
              <a:t/>
            </a:r>
            <a:endParaRPr/>
          </a:p>
        </p:txBody>
      </p:sp>
      <p:sp>
        <p:nvSpPr>
          <p:cNvPr id="297" name="Shape 297"/>
          <p:cNvSpPr txBox="1"/>
          <p:nvPr>
            <p:ph type="title"/>
          </p:nvPr>
        </p:nvSpPr>
        <p:spPr>
          <a:xfrm>
            <a:off x="602925" y="301220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Naive Bayes</a:t>
            </a:r>
            <a:endParaRPr/>
          </a:p>
          <a:p>
            <a:pPr indent="0" lvl="0" marL="0" rtl="0">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Shape 30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Random Forest</a:t>
            </a:r>
            <a:endParaRPr/>
          </a:p>
        </p:txBody>
      </p:sp>
      <p:sp>
        <p:nvSpPr>
          <p:cNvPr id="303" name="Shape 303"/>
          <p:cNvSpPr txBox="1"/>
          <p:nvPr>
            <p:ph idx="1" type="body"/>
          </p:nvPr>
        </p:nvSpPr>
        <p:spPr>
          <a:xfrm>
            <a:off x="729450" y="2078875"/>
            <a:ext cx="7688700" cy="708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Best fit dependant and independant </a:t>
            </a:r>
            <a:endParaRPr/>
          </a:p>
          <a:p>
            <a:pPr indent="0" lvl="0" marL="0" rtl="0">
              <a:spcBef>
                <a:spcPts val="1600"/>
              </a:spcBef>
              <a:spcAft>
                <a:spcPts val="1600"/>
              </a:spcAft>
              <a:buNone/>
            </a:pPr>
            <a:r>
              <a:t/>
            </a:r>
            <a:endParaRPr/>
          </a:p>
        </p:txBody>
      </p:sp>
      <p:sp>
        <p:nvSpPr>
          <p:cNvPr id="304" name="Shape 304"/>
          <p:cNvSpPr txBox="1"/>
          <p:nvPr>
            <p:ph type="title"/>
          </p:nvPr>
        </p:nvSpPr>
        <p:spPr>
          <a:xfrm>
            <a:off x="602925" y="3012200"/>
            <a:ext cx="7688700" cy="535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Naive Bayes</a:t>
            </a:r>
            <a:endParaRPr/>
          </a:p>
          <a:p>
            <a:pPr indent="0" lvl="0" marL="0" rtl="0">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Shape 30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Next Steps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cxnSp>
        <p:nvCxnSpPr>
          <p:cNvPr id="314" name="Shape 314"/>
          <p:cNvCxnSpPr/>
          <p:nvPr/>
        </p:nvCxnSpPr>
        <p:spPr>
          <a:xfrm>
            <a:off x="3917791" y="3505595"/>
            <a:ext cx="5047200" cy="0"/>
          </a:xfrm>
          <a:prstGeom prst="straightConnector1">
            <a:avLst/>
          </a:prstGeom>
          <a:noFill/>
          <a:ln cap="flat" cmpd="sng" w="38100">
            <a:solidFill>
              <a:srgbClr val="666666"/>
            </a:solidFill>
            <a:prstDash val="solid"/>
            <a:round/>
            <a:headEnd len="sm" w="sm" type="none"/>
            <a:tailEnd len="sm" w="sm" type="none"/>
          </a:ln>
        </p:spPr>
      </p:cxnSp>
      <p:cxnSp>
        <p:nvCxnSpPr>
          <p:cNvPr id="315" name="Shape 315"/>
          <p:cNvCxnSpPr/>
          <p:nvPr/>
        </p:nvCxnSpPr>
        <p:spPr>
          <a:xfrm>
            <a:off x="222500" y="3505595"/>
            <a:ext cx="3492600" cy="0"/>
          </a:xfrm>
          <a:prstGeom prst="straightConnector1">
            <a:avLst/>
          </a:prstGeom>
          <a:noFill/>
          <a:ln cap="flat" cmpd="sng" w="38100">
            <a:solidFill>
              <a:srgbClr val="B7B7B7"/>
            </a:solidFill>
            <a:prstDash val="solid"/>
            <a:round/>
            <a:headEnd len="sm" w="sm" type="none"/>
            <a:tailEnd len="sm" w="sm" type="none"/>
          </a:ln>
        </p:spPr>
      </p:cxnSp>
      <p:sp>
        <p:nvSpPr>
          <p:cNvPr id="316" name="Shape 3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Timeline</a:t>
            </a:r>
            <a:endParaRPr/>
          </a:p>
        </p:txBody>
      </p:sp>
      <p:grpSp>
        <p:nvGrpSpPr>
          <p:cNvPr id="317" name="Shape 317"/>
          <p:cNvGrpSpPr/>
          <p:nvPr/>
        </p:nvGrpSpPr>
        <p:grpSpPr>
          <a:xfrm>
            <a:off x="6392652" y="2767233"/>
            <a:ext cx="1099395" cy="1236015"/>
            <a:chOff x="5293201" y="2678680"/>
            <a:chExt cx="1040700" cy="1039104"/>
          </a:xfrm>
        </p:grpSpPr>
        <p:sp>
          <p:nvSpPr>
            <p:cNvPr id="318" name="Shape 318"/>
            <p:cNvSpPr txBox="1"/>
            <p:nvPr/>
          </p:nvSpPr>
          <p:spPr>
            <a:xfrm>
              <a:off x="5297801" y="2856485"/>
              <a:ext cx="1029000" cy="861300"/>
            </a:xfrm>
            <a:prstGeom prst="rect">
              <a:avLst/>
            </a:prstGeom>
            <a:solidFill>
              <a:srgbClr val="F3F3F3"/>
            </a:solidFill>
            <a:ln cap="flat" cmpd="sng" w="9525">
              <a:solidFill>
                <a:schemeClr val="accent1"/>
              </a:solidFill>
              <a:prstDash val="dash"/>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 sz="900">
                  <a:solidFill>
                    <a:schemeClr val="accent1"/>
                  </a:solidFill>
                  <a:latin typeface="Lato"/>
                  <a:ea typeface="Lato"/>
                  <a:cs typeface="Lato"/>
                  <a:sym typeface="Lato"/>
                </a:rPr>
                <a:t>Testing and User satisfaction</a:t>
              </a:r>
              <a:endParaRPr sz="900">
                <a:solidFill>
                  <a:schemeClr val="accent1"/>
                </a:solidFill>
                <a:latin typeface="Lato"/>
                <a:ea typeface="Lato"/>
                <a:cs typeface="Lato"/>
                <a:sym typeface="Lato"/>
              </a:endParaRPr>
            </a:p>
          </p:txBody>
        </p:sp>
        <p:sp>
          <p:nvSpPr>
            <p:cNvPr id="319" name="Shape 319"/>
            <p:cNvSpPr txBox="1"/>
            <p:nvPr/>
          </p:nvSpPr>
          <p:spPr>
            <a:xfrm>
              <a:off x="5293201" y="2678680"/>
              <a:ext cx="1040700" cy="164100"/>
            </a:xfrm>
            <a:prstGeom prst="rect">
              <a:avLst/>
            </a:prstGeom>
            <a:solidFill>
              <a:srgbClr val="666666"/>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700">
                  <a:solidFill>
                    <a:srgbClr val="FFFFFF"/>
                  </a:solidFill>
                  <a:latin typeface="Raleway"/>
                  <a:ea typeface="Raleway"/>
                  <a:cs typeface="Raleway"/>
                  <a:sym typeface="Raleway"/>
                </a:rPr>
                <a:t>MAY</a:t>
              </a:r>
              <a:endParaRPr sz="700">
                <a:solidFill>
                  <a:srgbClr val="FFFFFF"/>
                </a:solidFill>
                <a:latin typeface="Raleway"/>
                <a:ea typeface="Raleway"/>
                <a:cs typeface="Raleway"/>
                <a:sym typeface="Raleway"/>
              </a:endParaRPr>
            </a:p>
          </p:txBody>
        </p:sp>
      </p:grpSp>
      <p:grpSp>
        <p:nvGrpSpPr>
          <p:cNvPr id="320" name="Shape 320"/>
          <p:cNvGrpSpPr/>
          <p:nvPr/>
        </p:nvGrpSpPr>
        <p:grpSpPr>
          <a:xfrm>
            <a:off x="7734035" y="2767280"/>
            <a:ext cx="1087053" cy="1235898"/>
            <a:chOff x="6415277" y="2678680"/>
            <a:chExt cx="1029017" cy="1039006"/>
          </a:xfrm>
        </p:grpSpPr>
        <p:sp>
          <p:nvSpPr>
            <p:cNvPr id="321" name="Shape 321"/>
            <p:cNvSpPr txBox="1"/>
            <p:nvPr/>
          </p:nvSpPr>
          <p:spPr>
            <a:xfrm>
              <a:off x="6415277" y="2856387"/>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900">
                  <a:solidFill>
                    <a:srgbClr val="FFFFFF"/>
                  </a:solidFill>
                  <a:latin typeface="Lato"/>
                  <a:ea typeface="Lato"/>
                  <a:cs typeface="Lato"/>
                  <a:sym typeface="Lato"/>
                </a:rPr>
                <a:t>Maintenance</a:t>
              </a:r>
              <a:endParaRPr sz="900">
                <a:solidFill>
                  <a:srgbClr val="FFFFFF"/>
                </a:solidFill>
                <a:latin typeface="Lato"/>
                <a:ea typeface="Lato"/>
                <a:cs typeface="Lato"/>
                <a:sym typeface="Lato"/>
              </a:endParaRPr>
            </a:p>
          </p:txBody>
        </p:sp>
        <p:sp>
          <p:nvSpPr>
            <p:cNvPr id="322" name="Shape 322"/>
            <p:cNvSpPr txBox="1"/>
            <p:nvPr/>
          </p:nvSpPr>
          <p:spPr>
            <a:xfrm>
              <a:off x="6415294"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algn="ctr">
                <a:spcBef>
                  <a:spcPts val="0"/>
                </a:spcBef>
                <a:spcAft>
                  <a:spcPts val="0"/>
                </a:spcAft>
                <a:buNone/>
              </a:pPr>
              <a:r>
                <a:t/>
              </a:r>
              <a:endParaRPr sz="700">
                <a:solidFill>
                  <a:srgbClr val="FFFFFF"/>
                </a:solidFill>
                <a:latin typeface="Raleway"/>
                <a:ea typeface="Raleway"/>
                <a:cs typeface="Raleway"/>
                <a:sym typeface="Raleway"/>
              </a:endParaRPr>
            </a:p>
          </p:txBody>
        </p:sp>
      </p:grpSp>
      <p:grpSp>
        <p:nvGrpSpPr>
          <p:cNvPr id="323" name="Shape 323"/>
          <p:cNvGrpSpPr/>
          <p:nvPr/>
        </p:nvGrpSpPr>
        <p:grpSpPr>
          <a:xfrm>
            <a:off x="5128809" y="2767276"/>
            <a:ext cx="1116800" cy="1260627"/>
            <a:chOff x="4180373" y="2678680"/>
            <a:chExt cx="1029024" cy="1039007"/>
          </a:xfrm>
        </p:grpSpPr>
        <p:sp>
          <p:nvSpPr>
            <p:cNvPr id="324" name="Shape 324"/>
            <p:cNvSpPr txBox="1"/>
            <p:nvPr/>
          </p:nvSpPr>
          <p:spPr>
            <a:xfrm>
              <a:off x="4180373" y="2856387"/>
              <a:ext cx="1029000" cy="861300"/>
            </a:xfrm>
            <a:prstGeom prst="rect">
              <a:avLst/>
            </a:prstGeom>
            <a:solidFill>
              <a:srgbClr val="666666"/>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900">
                  <a:solidFill>
                    <a:srgbClr val="FFFFFF"/>
                  </a:solidFill>
                  <a:latin typeface="Lato"/>
                  <a:ea typeface="Lato"/>
                  <a:cs typeface="Lato"/>
                  <a:sym typeface="Lato"/>
                </a:rPr>
                <a:t>SPI Prediction and Dashboard creation</a:t>
              </a:r>
              <a:endParaRPr sz="900">
                <a:solidFill>
                  <a:srgbClr val="FFFFFF"/>
                </a:solidFill>
                <a:latin typeface="Lato"/>
                <a:ea typeface="Lato"/>
                <a:cs typeface="Lato"/>
                <a:sym typeface="Lato"/>
              </a:endParaRPr>
            </a:p>
          </p:txBody>
        </p:sp>
        <p:sp>
          <p:nvSpPr>
            <p:cNvPr id="325" name="Shape 325"/>
            <p:cNvSpPr txBox="1"/>
            <p:nvPr/>
          </p:nvSpPr>
          <p:spPr>
            <a:xfrm>
              <a:off x="4180397" y="2678680"/>
              <a:ext cx="1029000" cy="164100"/>
            </a:xfrm>
            <a:prstGeom prst="rect">
              <a:avLst/>
            </a:prstGeom>
            <a:solidFill>
              <a:srgbClr val="666666"/>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700">
                  <a:solidFill>
                    <a:srgbClr val="FFFFFF"/>
                  </a:solidFill>
                  <a:latin typeface="Raleway"/>
                  <a:ea typeface="Raleway"/>
                  <a:cs typeface="Raleway"/>
                  <a:sym typeface="Raleway"/>
                </a:rPr>
                <a:t>APRIL</a:t>
              </a:r>
              <a:endParaRPr sz="700">
                <a:solidFill>
                  <a:srgbClr val="FFFFFF"/>
                </a:solidFill>
                <a:latin typeface="Raleway"/>
                <a:ea typeface="Raleway"/>
                <a:cs typeface="Raleway"/>
                <a:sym typeface="Raleway"/>
              </a:endParaRPr>
            </a:p>
          </p:txBody>
        </p:sp>
      </p:grpSp>
      <p:grpSp>
        <p:nvGrpSpPr>
          <p:cNvPr id="326" name="Shape 326"/>
          <p:cNvGrpSpPr/>
          <p:nvPr/>
        </p:nvGrpSpPr>
        <p:grpSpPr>
          <a:xfrm>
            <a:off x="3932548" y="2767261"/>
            <a:ext cx="1116804" cy="1260628"/>
            <a:chOff x="3062921" y="2678680"/>
            <a:chExt cx="1029028" cy="1039008"/>
          </a:xfrm>
        </p:grpSpPr>
        <p:sp>
          <p:nvSpPr>
            <p:cNvPr id="327" name="Shape 327"/>
            <p:cNvSpPr txBox="1"/>
            <p:nvPr/>
          </p:nvSpPr>
          <p:spPr>
            <a:xfrm>
              <a:off x="3062921" y="2856388"/>
              <a:ext cx="1029000" cy="861300"/>
            </a:xfrm>
            <a:prstGeom prst="rect">
              <a:avLst/>
            </a:prstGeom>
            <a:solidFill>
              <a:schemeClr val="dk1"/>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900">
                  <a:solidFill>
                    <a:srgbClr val="FFFFFF"/>
                  </a:solidFill>
                  <a:latin typeface="Lato"/>
                  <a:ea typeface="Lato"/>
                  <a:cs typeface="Lato"/>
                  <a:sym typeface="Lato"/>
                </a:rPr>
                <a:t>Backlog prediction</a:t>
              </a:r>
              <a:endParaRPr sz="900">
                <a:solidFill>
                  <a:srgbClr val="FFFFFF"/>
                </a:solidFill>
                <a:latin typeface="Lato"/>
                <a:ea typeface="Lato"/>
                <a:cs typeface="Lato"/>
                <a:sym typeface="Lato"/>
              </a:endParaRPr>
            </a:p>
          </p:txBody>
        </p:sp>
        <p:sp>
          <p:nvSpPr>
            <p:cNvPr id="328" name="Shape 328"/>
            <p:cNvSpPr txBox="1"/>
            <p:nvPr/>
          </p:nvSpPr>
          <p:spPr>
            <a:xfrm>
              <a:off x="3062949" y="2678680"/>
              <a:ext cx="1029000" cy="164100"/>
            </a:xfrm>
            <a:prstGeom prst="rect">
              <a:avLst/>
            </a:prstGeom>
            <a:solidFill>
              <a:schemeClr val="dk1"/>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700">
                  <a:solidFill>
                    <a:srgbClr val="FFFFFF"/>
                  </a:solidFill>
                  <a:latin typeface="Raleway"/>
                  <a:ea typeface="Raleway"/>
                  <a:cs typeface="Raleway"/>
                  <a:sym typeface="Raleway"/>
                </a:rPr>
                <a:t>TODAY</a:t>
              </a:r>
              <a:endParaRPr sz="700">
                <a:solidFill>
                  <a:srgbClr val="FFFFFF"/>
                </a:solidFill>
                <a:latin typeface="Raleway"/>
                <a:ea typeface="Raleway"/>
                <a:cs typeface="Raleway"/>
                <a:sym typeface="Raleway"/>
              </a:endParaRPr>
            </a:p>
          </p:txBody>
        </p:sp>
      </p:grpSp>
      <p:grpSp>
        <p:nvGrpSpPr>
          <p:cNvPr id="329" name="Shape 329"/>
          <p:cNvGrpSpPr/>
          <p:nvPr/>
        </p:nvGrpSpPr>
        <p:grpSpPr>
          <a:xfrm>
            <a:off x="1570534" y="2767276"/>
            <a:ext cx="1116774" cy="1260612"/>
            <a:chOff x="1945500" y="2678680"/>
            <a:chExt cx="1029000" cy="1038995"/>
          </a:xfrm>
        </p:grpSpPr>
        <p:sp>
          <p:nvSpPr>
            <p:cNvPr id="330" name="Shape 330"/>
            <p:cNvSpPr txBox="1"/>
            <p:nvPr/>
          </p:nvSpPr>
          <p:spPr>
            <a:xfrm>
              <a:off x="1945500" y="2856375"/>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900">
                  <a:solidFill>
                    <a:srgbClr val="FFFFFF"/>
                  </a:solidFill>
                  <a:latin typeface="Lato"/>
                  <a:ea typeface="Lato"/>
                  <a:cs typeface="Lato"/>
                  <a:sym typeface="Lato"/>
                </a:rPr>
                <a:t>Data collection and preparation</a:t>
              </a:r>
              <a:endParaRPr sz="900">
                <a:solidFill>
                  <a:srgbClr val="FFFFFF"/>
                </a:solidFill>
                <a:latin typeface="Lato"/>
                <a:ea typeface="Lato"/>
                <a:cs typeface="Lato"/>
                <a:sym typeface="Lato"/>
              </a:endParaRPr>
            </a:p>
          </p:txBody>
        </p:sp>
        <p:sp>
          <p:nvSpPr>
            <p:cNvPr id="331" name="Shape 331"/>
            <p:cNvSpPr txBox="1"/>
            <p:nvPr/>
          </p:nvSpPr>
          <p:spPr>
            <a:xfrm>
              <a:off x="1945500"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700">
                  <a:solidFill>
                    <a:srgbClr val="FFFFFF"/>
                  </a:solidFill>
                  <a:latin typeface="Raleway"/>
                  <a:ea typeface="Raleway"/>
                  <a:cs typeface="Raleway"/>
                  <a:sym typeface="Raleway"/>
                </a:rPr>
                <a:t>FEB</a:t>
              </a:r>
              <a:endParaRPr sz="700">
                <a:solidFill>
                  <a:srgbClr val="FFFFFF"/>
                </a:solidFill>
                <a:latin typeface="Raleway"/>
                <a:ea typeface="Raleway"/>
                <a:cs typeface="Raleway"/>
                <a:sym typeface="Raleway"/>
              </a:endParaRPr>
            </a:p>
          </p:txBody>
        </p:sp>
      </p:grpSp>
      <p:grpSp>
        <p:nvGrpSpPr>
          <p:cNvPr id="332" name="Shape 332"/>
          <p:cNvGrpSpPr/>
          <p:nvPr/>
        </p:nvGrpSpPr>
        <p:grpSpPr>
          <a:xfrm>
            <a:off x="382552" y="2767215"/>
            <a:ext cx="1116787" cy="1260745"/>
            <a:chOff x="828040" y="2678680"/>
            <a:chExt cx="1029012" cy="1039104"/>
          </a:xfrm>
        </p:grpSpPr>
        <p:sp>
          <p:nvSpPr>
            <p:cNvPr id="333" name="Shape 333"/>
            <p:cNvSpPr txBox="1"/>
            <p:nvPr/>
          </p:nvSpPr>
          <p:spPr>
            <a:xfrm>
              <a:off x="828040" y="2856484"/>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900">
                  <a:solidFill>
                    <a:srgbClr val="FFFFFF"/>
                  </a:solidFill>
                  <a:latin typeface="Lato"/>
                  <a:ea typeface="Lato"/>
                  <a:cs typeface="Lato"/>
                  <a:sym typeface="Lato"/>
                </a:rPr>
                <a:t>Requirements gathering and research</a:t>
              </a:r>
              <a:endParaRPr sz="900">
                <a:solidFill>
                  <a:srgbClr val="FFFFFF"/>
                </a:solidFill>
                <a:latin typeface="Lato"/>
                <a:ea typeface="Lato"/>
                <a:cs typeface="Lato"/>
                <a:sym typeface="Lato"/>
              </a:endParaRPr>
            </a:p>
          </p:txBody>
        </p:sp>
        <p:sp>
          <p:nvSpPr>
            <p:cNvPr id="334" name="Shape 334"/>
            <p:cNvSpPr txBox="1"/>
            <p:nvPr/>
          </p:nvSpPr>
          <p:spPr>
            <a:xfrm>
              <a:off x="828052"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700">
                  <a:solidFill>
                    <a:srgbClr val="FFFFFF"/>
                  </a:solidFill>
                  <a:latin typeface="Raleway"/>
                  <a:ea typeface="Raleway"/>
                  <a:cs typeface="Raleway"/>
                  <a:sym typeface="Raleway"/>
                </a:rPr>
                <a:t>JAN</a:t>
              </a:r>
              <a:endParaRPr sz="700">
                <a:solidFill>
                  <a:srgbClr val="FFFFFF"/>
                </a:solidFill>
                <a:latin typeface="Raleway"/>
                <a:ea typeface="Raleway"/>
                <a:cs typeface="Raleway"/>
                <a:sym typeface="Raleway"/>
              </a:endParaRPr>
            </a:p>
          </p:txBody>
        </p:sp>
      </p:grpSp>
      <p:grpSp>
        <p:nvGrpSpPr>
          <p:cNvPr id="335" name="Shape 335"/>
          <p:cNvGrpSpPr/>
          <p:nvPr/>
        </p:nvGrpSpPr>
        <p:grpSpPr>
          <a:xfrm>
            <a:off x="4264870" y="1853950"/>
            <a:ext cx="1484815" cy="1593012"/>
            <a:chOff x="3588475" y="2010171"/>
            <a:chExt cx="1318664" cy="1265400"/>
          </a:xfrm>
        </p:grpSpPr>
        <p:sp>
          <p:nvSpPr>
            <p:cNvPr id="336" name="Shape 336"/>
            <p:cNvSpPr/>
            <p:nvPr/>
          </p:nvSpPr>
          <p:spPr>
            <a:xfrm>
              <a:off x="3588475" y="2010171"/>
              <a:ext cx="1265400" cy="1265400"/>
            </a:xfrm>
            <a:prstGeom prst="blockArc">
              <a:avLst>
                <a:gd fmla="val 10800000" name="adj1"/>
                <a:gd fmla="val 21145742" name="adj2"/>
                <a:gd fmla="val 4708" name="adj3"/>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7" name="Shape 337"/>
            <p:cNvSpPr/>
            <p:nvPr/>
          </p:nvSpPr>
          <p:spPr>
            <a:xfrm rot="10264840">
              <a:off x="4745726" y="2501027"/>
              <a:ext cx="150925" cy="143128"/>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338" name="Shape 338"/>
          <p:cNvGrpSpPr/>
          <p:nvPr/>
        </p:nvGrpSpPr>
        <p:grpSpPr>
          <a:xfrm rot="10800000">
            <a:off x="4039848" y="3197088"/>
            <a:ext cx="1484815" cy="1593012"/>
            <a:chOff x="3588475" y="2010171"/>
            <a:chExt cx="1318664" cy="1265400"/>
          </a:xfrm>
        </p:grpSpPr>
        <p:sp>
          <p:nvSpPr>
            <p:cNvPr id="339" name="Shape 339"/>
            <p:cNvSpPr/>
            <p:nvPr/>
          </p:nvSpPr>
          <p:spPr>
            <a:xfrm>
              <a:off x="3588475" y="2010171"/>
              <a:ext cx="1265400" cy="1265400"/>
            </a:xfrm>
            <a:prstGeom prst="blockArc">
              <a:avLst>
                <a:gd fmla="val 10800000" name="adj1"/>
                <a:gd fmla="val 21145742" name="adj2"/>
                <a:gd fmla="val 4708" name="adj3"/>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0" name="Shape 340"/>
            <p:cNvSpPr/>
            <p:nvPr/>
          </p:nvSpPr>
          <p:spPr>
            <a:xfrm rot="10264840">
              <a:off x="4745726" y="2501027"/>
              <a:ext cx="150925" cy="143128"/>
            </a:xfrm>
            <a:prstGeom prst="triangle">
              <a:avLst>
                <a:gd fmla="val 50000" name="adj"/>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341" name="Shape 341"/>
          <p:cNvGrpSpPr/>
          <p:nvPr/>
        </p:nvGrpSpPr>
        <p:grpSpPr>
          <a:xfrm>
            <a:off x="2736334" y="2767276"/>
            <a:ext cx="1116774" cy="1260612"/>
            <a:chOff x="1945500" y="2678680"/>
            <a:chExt cx="1029000" cy="1038995"/>
          </a:xfrm>
        </p:grpSpPr>
        <p:sp>
          <p:nvSpPr>
            <p:cNvPr id="342" name="Shape 342"/>
            <p:cNvSpPr txBox="1"/>
            <p:nvPr/>
          </p:nvSpPr>
          <p:spPr>
            <a:xfrm>
              <a:off x="1945500" y="2856375"/>
              <a:ext cx="1029000" cy="8613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latin typeface="Lato"/>
                  <a:ea typeface="Lato"/>
                  <a:cs typeface="Lato"/>
                  <a:sym typeface="Lato"/>
                </a:rPr>
                <a:t>Model evaluation</a:t>
              </a:r>
              <a:endParaRPr sz="900">
                <a:solidFill>
                  <a:srgbClr val="FFFFFF"/>
                </a:solidFill>
                <a:latin typeface="Lato"/>
                <a:ea typeface="Lato"/>
                <a:cs typeface="Lato"/>
                <a:sym typeface="Lato"/>
              </a:endParaRPr>
            </a:p>
          </p:txBody>
        </p:sp>
        <p:sp>
          <p:nvSpPr>
            <p:cNvPr id="343" name="Shape 343"/>
            <p:cNvSpPr txBox="1"/>
            <p:nvPr/>
          </p:nvSpPr>
          <p:spPr>
            <a:xfrm>
              <a:off x="1945500" y="2678680"/>
              <a:ext cx="1029000" cy="1641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FFFFFF"/>
                  </a:solidFill>
                  <a:latin typeface="Raleway"/>
                  <a:ea typeface="Raleway"/>
                  <a:cs typeface="Raleway"/>
                  <a:sym typeface="Raleway"/>
                </a:rPr>
                <a:t>MARCH</a:t>
              </a:r>
              <a:endParaRPr sz="700">
                <a:solidFill>
                  <a:srgbClr val="FFFFFF"/>
                </a:solidFill>
                <a:latin typeface="Raleway"/>
                <a:ea typeface="Raleway"/>
                <a:cs typeface="Raleway"/>
                <a:sym typeface="Raleway"/>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Shape 34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Problem</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Shape 15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Problem statement</a:t>
            </a:r>
            <a:endParaRPr/>
          </a:p>
        </p:txBody>
      </p:sp>
      <p:sp>
        <p:nvSpPr>
          <p:cNvPr id="155" name="Shape 155"/>
          <p:cNvSpPr txBox="1"/>
          <p:nvPr>
            <p:ph idx="2" type="body"/>
          </p:nvPr>
        </p:nvSpPr>
        <p:spPr>
          <a:xfrm>
            <a:off x="4816300" y="310700"/>
            <a:ext cx="4201200" cy="4688700"/>
          </a:xfrm>
          <a:prstGeom prst="rect">
            <a:avLst/>
          </a:prstGeom>
        </p:spPr>
        <p:txBody>
          <a:bodyPr anchorCtr="0" anchor="t" bIns="91425" lIns="91425" spcFirstLastPara="1" rIns="91425" wrap="square" tIns="91425">
            <a:noAutofit/>
          </a:bodyPr>
          <a:lstStyle/>
          <a:p>
            <a:pPr indent="-317500" lvl="0" marL="457200" rtl="0" algn="just">
              <a:lnSpc>
                <a:spcPct val="100000"/>
              </a:lnSpc>
              <a:spcBef>
                <a:spcPts val="0"/>
              </a:spcBef>
              <a:spcAft>
                <a:spcPts val="0"/>
              </a:spcAft>
              <a:buClr>
                <a:srgbClr val="222222"/>
              </a:buClr>
              <a:buSzPts val="1400"/>
              <a:buChar char="●"/>
            </a:pPr>
            <a:r>
              <a:rPr lang="en" sz="1400">
                <a:solidFill>
                  <a:srgbClr val="000000"/>
                </a:solidFill>
              </a:rPr>
              <a:t>R</a:t>
            </a:r>
            <a:r>
              <a:rPr lang="en" sz="1400">
                <a:solidFill>
                  <a:srgbClr val="000000"/>
                </a:solidFill>
              </a:rPr>
              <a:t>etaining students is becoming more crucial to the university bottom line. Thus, institutions are interested in analyzing demographic and performance data to predict whether a student will stay on track in her courses, or require support so that she does not fall behind. </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endParaRPr>
          </a:p>
          <a:p>
            <a:pPr indent="0" lvl="0" marL="0" rtl="0" algn="just">
              <a:lnSpc>
                <a:spcPct val="100000"/>
              </a:lnSpc>
              <a:spcBef>
                <a:spcPts val="0"/>
              </a:spcBef>
              <a:spcAft>
                <a:spcPts val="0"/>
              </a:spcAft>
              <a:buNone/>
            </a:pPr>
            <a:r>
              <a:t/>
            </a:r>
            <a:endParaRPr sz="1400">
              <a:solidFill>
                <a:srgbClr val="000000"/>
              </a:solidFill>
              <a:highlight>
                <a:srgbClr val="FFFFFF"/>
              </a:highlight>
            </a:endParaRPr>
          </a:p>
          <a:p>
            <a:pPr indent="-317500" lvl="0" marL="457200" rtl="0" algn="just">
              <a:lnSpc>
                <a:spcPct val="100000"/>
              </a:lnSpc>
              <a:spcBef>
                <a:spcPts val="0"/>
              </a:spcBef>
              <a:spcAft>
                <a:spcPts val="0"/>
              </a:spcAft>
              <a:buClr>
                <a:srgbClr val="222222"/>
              </a:buClr>
              <a:buSzPts val="1400"/>
              <a:buFont typeface="Roboto"/>
              <a:buChar char="●"/>
            </a:pPr>
            <a:r>
              <a:rPr lang="en" sz="1400">
                <a:solidFill>
                  <a:srgbClr val="000000"/>
                </a:solidFill>
                <a:highlight>
                  <a:srgbClr val="FFFFFF"/>
                </a:highlight>
              </a:rPr>
              <a:t>A </a:t>
            </a:r>
            <a:r>
              <a:rPr b="1" lang="en" sz="1400">
                <a:solidFill>
                  <a:srgbClr val="000000"/>
                </a:solidFill>
              </a:rPr>
              <a:t>recent study</a:t>
            </a:r>
            <a:r>
              <a:rPr lang="en" sz="1400">
                <a:solidFill>
                  <a:srgbClr val="000000"/>
                </a:solidFill>
                <a:highlight>
                  <a:srgbClr val="FFFFFF"/>
                </a:highlight>
              </a:rPr>
              <a:t> showed that more than two-thirds of teachers do not feel that the data and the tools they rely on are effective for guiding instruction and helping students. And with student-to-teacher ratios growing and performance expectations increasing, pressure is mounting to do more with the information available, more quickly, to impact more students.</a:t>
            </a:r>
            <a:endParaRPr sz="1400">
              <a:solidFill>
                <a:srgbClr val="222222"/>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Shape 16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Solution Proposal</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Solution description</a:t>
            </a:r>
            <a:endParaRPr/>
          </a:p>
        </p:txBody>
      </p:sp>
      <p:sp>
        <p:nvSpPr>
          <p:cNvPr id="166" name="Shape 16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Clr>
                <a:srgbClr val="000000"/>
              </a:buClr>
              <a:buSzPts val="1600"/>
              <a:buFont typeface="Arial"/>
              <a:buChar char="●"/>
            </a:pPr>
            <a:r>
              <a:rPr b="1" lang="en" sz="1600">
                <a:solidFill>
                  <a:srgbClr val="000000"/>
                </a:solidFill>
              </a:rPr>
              <a:t>Predictive data analysis</a:t>
            </a:r>
            <a:r>
              <a:rPr lang="en" sz="1600">
                <a:solidFill>
                  <a:srgbClr val="000000"/>
                </a:solidFill>
              </a:rPr>
              <a:t> </a:t>
            </a:r>
            <a:r>
              <a:rPr lang="en" sz="1600">
                <a:solidFill>
                  <a:srgbClr val="000000"/>
                </a:solidFill>
              </a:rPr>
              <a:t>provides a snapshot of what students know, what they should know, and what can be done to meet their academic needs. With appropriate analysis and interpretation of data, educators can make informed decisions that positively affect student outcomes. </a:t>
            </a:r>
            <a:endParaRPr sz="1600">
              <a:solidFill>
                <a:srgbClr val="000000"/>
              </a:solidFill>
            </a:endParaRPr>
          </a:p>
          <a:p>
            <a:pPr indent="0" lvl="0" marL="0" rtl="0" algn="just">
              <a:lnSpc>
                <a:spcPct val="100000"/>
              </a:lnSpc>
              <a:spcBef>
                <a:spcPts val="0"/>
              </a:spcBef>
              <a:spcAft>
                <a:spcPts val="0"/>
              </a:spcAft>
              <a:buNone/>
            </a:pPr>
            <a:r>
              <a:t/>
            </a:r>
            <a:endParaRPr sz="1600">
              <a:solidFill>
                <a:srgbClr val="000000"/>
              </a:solidFill>
            </a:endParaRPr>
          </a:p>
          <a:p>
            <a:pPr indent="-330200" lvl="0" marL="457200" rtl="0" algn="just">
              <a:lnSpc>
                <a:spcPct val="100000"/>
              </a:lnSpc>
              <a:spcBef>
                <a:spcPts val="0"/>
              </a:spcBef>
              <a:spcAft>
                <a:spcPts val="0"/>
              </a:spcAft>
              <a:buClr>
                <a:srgbClr val="000000"/>
              </a:buClr>
              <a:buSzPts val="1600"/>
              <a:buFont typeface="Arial"/>
              <a:buChar char="●"/>
            </a:pPr>
            <a:r>
              <a:rPr lang="en" sz="1600">
                <a:solidFill>
                  <a:srgbClr val="000000"/>
                </a:solidFill>
              </a:rPr>
              <a:t>Provide a 360-degree view of a student, offering custom data displays to help teachers and students identify and resolve learning gaps faster attempting to s</a:t>
            </a:r>
            <a:r>
              <a:rPr lang="en" sz="1600">
                <a:solidFill>
                  <a:srgbClr val="000000"/>
                </a:solidFill>
              </a:rPr>
              <a:t>tudy </a:t>
            </a:r>
            <a:r>
              <a:rPr b="1" lang="en" sz="1600">
                <a:solidFill>
                  <a:srgbClr val="000000"/>
                </a:solidFill>
              </a:rPr>
              <a:t>student disengagement</a:t>
            </a:r>
            <a:r>
              <a:rPr lang="en" sz="1600">
                <a:solidFill>
                  <a:srgbClr val="000000"/>
                </a:solidFill>
              </a:rPr>
              <a:t> at it’ s root level.</a:t>
            </a:r>
            <a:endParaRPr sz="1600">
              <a:solidFill>
                <a:srgbClr val="000000"/>
              </a:solidFill>
            </a:endParaRPr>
          </a:p>
          <a:p>
            <a:pPr indent="0" lvl="0" marL="0" rtl="0" algn="just">
              <a:lnSpc>
                <a:spcPct val="100000"/>
              </a:lnSpc>
              <a:spcBef>
                <a:spcPts val="0"/>
              </a:spcBef>
              <a:spcAft>
                <a:spcPts val="0"/>
              </a:spcAft>
              <a:buNone/>
            </a:pPr>
            <a:r>
              <a:t/>
            </a:r>
            <a:endParaRPr sz="1600">
              <a:solidFill>
                <a:srgbClr val="000000"/>
              </a:solidFill>
            </a:endParaRPr>
          </a:p>
          <a:p>
            <a:pPr indent="-330200" lvl="0" marL="457200" rtl="0" algn="just">
              <a:lnSpc>
                <a:spcPct val="100000"/>
              </a:lnSpc>
              <a:spcBef>
                <a:spcPts val="0"/>
              </a:spcBef>
              <a:spcAft>
                <a:spcPts val="0"/>
              </a:spcAft>
              <a:buClr>
                <a:srgbClr val="000000"/>
              </a:buClr>
              <a:buSzPts val="1600"/>
              <a:buFont typeface="Arial"/>
              <a:buChar char="●"/>
            </a:pPr>
            <a:r>
              <a:rPr lang="en" sz="1600">
                <a:solidFill>
                  <a:srgbClr val="000000"/>
                </a:solidFill>
              </a:rPr>
              <a:t>Build </a:t>
            </a:r>
            <a:r>
              <a:rPr b="1" lang="en" sz="1600">
                <a:solidFill>
                  <a:srgbClr val="000000"/>
                </a:solidFill>
              </a:rPr>
              <a:t>early alert system</a:t>
            </a:r>
            <a:r>
              <a:rPr lang="en" sz="1600">
                <a:solidFill>
                  <a:srgbClr val="000000"/>
                </a:solidFill>
              </a:rPr>
              <a:t> to alert faculty so they can intervene, before learning gaps become classroom performance issues</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Shape 17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Technology Stack</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grpSp>
        <p:nvGrpSpPr>
          <p:cNvPr id="176" name="Shape 176"/>
          <p:cNvGrpSpPr/>
          <p:nvPr/>
        </p:nvGrpSpPr>
        <p:grpSpPr>
          <a:xfrm>
            <a:off x="627703" y="954726"/>
            <a:ext cx="3639150" cy="3653101"/>
            <a:chOff x="0" y="16283"/>
            <a:chExt cx="4852200" cy="4870801"/>
          </a:xfrm>
        </p:grpSpPr>
        <p:sp>
          <p:nvSpPr>
            <p:cNvPr id="177" name="Shape 177"/>
            <p:cNvSpPr/>
            <p:nvPr/>
          </p:nvSpPr>
          <p:spPr>
            <a:xfrm>
              <a:off x="0" y="341003"/>
              <a:ext cx="4852200" cy="554400"/>
            </a:xfrm>
            <a:prstGeom prst="rect">
              <a:avLst/>
            </a:prstGeom>
            <a:solidFill>
              <a:srgbClr val="FFFFFF">
                <a:alpha val="89800"/>
              </a:srgbClr>
            </a:solidFill>
            <a:ln cap="flat" cmpd="sng" w="12700">
              <a:solidFill>
                <a:srgbClr val="37474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78" name="Shape 178"/>
            <p:cNvSpPr/>
            <p:nvPr/>
          </p:nvSpPr>
          <p:spPr>
            <a:xfrm>
              <a:off x="242613" y="16283"/>
              <a:ext cx="3396600" cy="649500"/>
            </a:xfrm>
            <a:prstGeom prst="roundRect">
              <a:avLst>
                <a:gd fmla="val 16667" name="adj"/>
              </a:avLst>
            </a:prstGeom>
            <a:solidFill>
              <a:srgbClr val="37474F"/>
            </a:solidFill>
            <a:ln cap="flat" cmpd="sng" w="12700">
              <a:solidFill>
                <a:srgbClr val="FFFFF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79" name="Shape 179"/>
            <p:cNvSpPr txBox="1"/>
            <p:nvPr/>
          </p:nvSpPr>
          <p:spPr>
            <a:xfrm>
              <a:off x="274316" y="79919"/>
              <a:ext cx="3333300" cy="585900"/>
            </a:xfrm>
            <a:prstGeom prst="rect">
              <a:avLst/>
            </a:prstGeom>
            <a:noFill/>
            <a:ln>
              <a:noFill/>
            </a:ln>
          </p:spPr>
          <p:txBody>
            <a:bodyPr anchorCtr="0" anchor="ctr" bIns="0" lIns="96275" spcFirstLastPara="1" rIns="96275" wrap="square" tIns="0">
              <a:noAutofit/>
            </a:bodyPr>
            <a:lstStyle/>
            <a:p>
              <a:pPr indent="0" lvl="0" marL="0" marR="0" rtl="0" algn="ctr">
                <a:lnSpc>
                  <a:spcPct val="90000"/>
                </a:lnSpc>
                <a:spcBef>
                  <a:spcPts val="0"/>
                </a:spcBef>
                <a:spcAft>
                  <a:spcPts val="0"/>
                </a:spcAft>
                <a:buClr>
                  <a:srgbClr val="FFFFFF"/>
                </a:buClr>
                <a:buSzPts val="1700"/>
                <a:buFont typeface="Calibri"/>
                <a:buNone/>
              </a:pPr>
              <a:r>
                <a:rPr lang="en" sz="1700">
                  <a:solidFill>
                    <a:srgbClr val="FFFFFF"/>
                  </a:solidFill>
                  <a:latin typeface="Calibri"/>
                  <a:ea typeface="Calibri"/>
                  <a:cs typeface="Calibri"/>
                  <a:sym typeface="Calibri"/>
                </a:rPr>
                <a:t>Python</a:t>
              </a:r>
              <a:endParaRPr sz="1100"/>
            </a:p>
          </p:txBody>
        </p:sp>
        <p:sp>
          <p:nvSpPr>
            <p:cNvPr id="180" name="Shape 180"/>
            <p:cNvSpPr/>
            <p:nvPr/>
          </p:nvSpPr>
          <p:spPr>
            <a:xfrm>
              <a:off x="0" y="1338923"/>
              <a:ext cx="4852200" cy="554400"/>
            </a:xfrm>
            <a:prstGeom prst="rect">
              <a:avLst/>
            </a:prstGeom>
            <a:solidFill>
              <a:srgbClr val="FFFFFF">
                <a:alpha val="89800"/>
              </a:srgbClr>
            </a:solidFill>
            <a:ln cap="flat" cmpd="sng" w="12700">
              <a:solidFill>
                <a:srgbClr val="37474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81" name="Shape 181"/>
            <p:cNvSpPr/>
            <p:nvPr/>
          </p:nvSpPr>
          <p:spPr>
            <a:xfrm>
              <a:off x="242613" y="1014204"/>
              <a:ext cx="3396600" cy="649500"/>
            </a:xfrm>
            <a:prstGeom prst="roundRect">
              <a:avLst>
                <a:gd fmla="val 16667" name="adj"/>
              </a:avLst>
            </a:prstGeom>
            <a:solidFill>
              <a:srgbClr val="37474F"/>
            </a:solidFill>
            <a:ln cap="flat" cmpd="sng" w="12700">
              <a:solidFill>
                <a:srgbClr val="FFFFF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82" name="Shape 182"/>
            <p:cNvSpPr txBox="1"/>
            <p:nvPr/>
          </p:nvSpPr>
          <p:spPr>
            <a:xfrm>
              <a:off x="274266" y="1045990"/>
              <a:ext cx="3333300" cy="585900"/>
            </a:xfrm>
            <a:prstGeom prst="rect">
              <a:avLst/>
            </a:prstGeom>
            <a:noFill/>
            <a:ln>
              <a:noFill/>
            </a:ln>
          </p:spPr>
          <p:txBody>
            <a:bodyPr anchorCtr="0" anchor="ctr" bIns="0" lIns="96275" spcFirstLastPara="1" rIns="96275" wrap="square" tIns="0">
              <a:noAutofit/>
            </a:bodyPr>
            <a:lstStyle/>
            <a:p>
              <a:pPr indent="0" lvl="0" marL="0" marR="0" rtl="0" algn="ctr">
                <a:lnSpc>
                  <a:spcPct val="90000"/>
                </a:lnSpc>
                <a:spcBef>
                  <a:spcPts val="0"/>
                </a:spcBef>
                <a:spcAft>
                  <a:spcPts val="0"/>
                </a:spcAft>
                <a:buClr>
                  <a:srgbClr val="FFFFFF"/>
                </a:buClr>
                <a:buSzPts val="1700"/>
                <a:buFont typeface="Calibri"/>
                <a:buNone/>
              </a:pPr>
              <a:r>
                <a:rPr lang="en" sz="1700">
                  <a:solidFill>
                    <a:srgbClr val="FFFFFF"/>
                  </a:solidFill>
                  <a:latin typeface="Calibri"/>
                  <a:ea typeface="Calibri"/>
                  <a:cs typeface="Calibri"/>
                  <a:sym typeface="Calibri"/>
                </a:rPr>
                <a:t>Pandas</a:t>
              </a:r>
              <a:endParaRPr sz="1100"/>
            </a:p>
          </p:txBody>
        </p:sp>
        <p:sp>
          <p:nvSpPr>
            <p:cNvPr id="183" name="Shape 183"/>
            <p:cNvSpPr/>
            <p:nvPr/>
          </p:nvSpPr>
          <p:spPr>
            <a:xfrm>
              <a:off x="0" y="2336844"/>
              <a:ext cx="4852200" cy="554400"/>
            </a:xfrm>
            <a:prstGeom prst="rect">
              <a:avLst/>
            </a:prstGeom>
            <a:solidFill>
              <a:srgbClr val="FFFFFF">
                <a:alpha val="89800"/>
              </a:srgbClr>
            </a:solidFill>
            <a:ln cap="flat" cmpd="sng" w="12700">
              <a:solidFill>
                <a:srgbClr val="37474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84" name="Shape 184"/>
            <p:cNvSpPr/>
            <p:nvPr/>
          </p:nvSpPr>
          <p:spPr>
            <a:xfrm>
              <a:off x="242613" y="2012123"/>
              <a:ext cx="3396600" cy="649500"/>
            </a:xfrm>
            <a:prstGeom prst="roundRect">
              <a:avLst>
                <a:gd fmla="val 16667" name="adj"/>
              </a:avLst>
            </a:prstGeom>
            <a:solidFill>
              <a:srgbClr val="37474F"/>
            </a:solidFill>
            <a:ln cap="flat" cmpd="sng" w="12700">
              <a:solidFill>
                <a:srgbClr val="FFFFF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85" name="Shape 185"/>
            <p:cNvSpPr txBox="1"/>
            <p:nvPr/>
          </p:nvSpPr>
          <p:spPr>
            <a:xfrm>
              <a:off x="274316" y="2043826"/>
              <a:ext cx="3333300" cy="585900"/>
            </a:xfrm>
            <a:prstGeom prst="rect">
              <a:avLst/>
            </a:prstGeom>
            <a:noFill/>
            <a:ln>
              <a:noFill/>
            </a:ln>
          </p:spPr>
          <p:txBody>
            <a:bodyPr anchorCtr="0" anchor="ctr" bIns="0" lIns="96275" spcFirstLastPara="1" rIns="96275" wrap="square" tIns="0">
              <a:noAutofit/>
            </a:bodyPr>
            <a:lstStyle/>
            <a:p>
              <a:pPr indent="0" lvl="0" marL="0" marR="0" rtl="0" algn="ctr">
                <a:lnSpc>
                  <a:spcPct val="90000"/>
                </a:lnSpc>
                <a:spcBef>
                  <a:spcPts val="0"/>
                </a:spcBef>
                <a:spcAft>
                  <a:spcPts val="0"/>
                </a:spcAft>
                <a:buClr>
                  <a:srgbClr val="FFFFFF"/>
                </a:buClr>
                <a:buSzPts val="1700"/>
                <a:buFont typeface="Calibri"/>
                <a:buNone/>
              </a:pPr>
              <a:r>
                <a:rPr lang="en" sz="1700">
                  <a:solidFill>
                    <a:srgbClr val="FFFFFF"/>
                  </a:solidFill>
                  <a:latin typeface="Calibri"/>
                  <a:ea typeface="Calibri"/>
                  <a:cs typeface="Calibri"/>
                  <a:sym typeface="Calibri"/>
                </a:rPr>
                <a:t>Scikit Learn</a:t>
              </a:r>
              <a:endParaRPr sz="1100"/>
            </a:p>
          </p:txBody>
        </p:sp>
        <p:sp>
          <p:nvSpPr>
            <p:cNvPr id="186" name="Shape 186"/>
            <p:cNvSpPr/>
            <p:nvPr/>
          </p:nvSpPr>
          <p:spPr>
            <a:xfrm>
              <a:off x="0" y="3334764"/>
              <a:ext cx="4852200" cy="554400"/>
            </a:xfrm>
            <a:prstGeom prst="rect">
              <a:avLst/>
            </a:prstGeom>
            <a:solidFill>
              <a:srgbClr val="FFFFFF">
                <a:alpha val="89800"/>
              </a:srgbClr>
            </a:solidFill>
            <a:ln cap="flat" cmpd="sng" w="12700">
              <a:solidFill>
                <a:srgbClr val="37474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87" name="Shape 187"/>
            <p:cNvSpPr/>
            <p:nvPr/>
          </p:nvSpPr>
          <p:spPr>
            <a:xfrm>
              <a:off x="242613" y="3010044"/>
              <a:ext cx="3396600" cy="649500"/>
            </a:xfrm>
            <a:prstGeom prst="roundRect">
              <a:avLst>
                <a:gd fmla="val 16667" name="adj"/>
              </a:avLst>
            </a:prstGeom>
            <a:solidFill>
              <a:srgbClr val="37474F"/>
            </a:solidFill>
            <a:ln cap="flat" cmpd="sng" w="12700">
              <a:solidFill>
                <a:srgbClr val="FFFFF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88" name="Shape 188"/>
            <p:cNvSpPr txBox="1"/>
            <p:nvPr/>
          </p:nvSpPr>
          <p:spPr>
            <a:xfrm>
              <a:off x="274316" y="3041747"/>
              <a:ext cx="3333300" cy="585900"/>
            </a:xfrm>
            <a:prstGeom prst="rect">
              <a:avLst/>
            </a:prstGeom>
            <a:noFill/>
            <a:ln>
              <a:noFill/>
            </a:ln>
          </p:spPr>
          <p:txBody>
            <a:bodyPr anchorCtr="0" anchor="ctr" bIns="0" lIns="96275" spcFirstLastPara="1" rIns="96275" wrap="square" tIns="0">
              <a:noAutofit/>
            </a:bodyPr>
            <a:lstStyle/>
            <a:p>
              <a:pPr indent="0" lvl="0" marL="0" marR="0" rtl="0" algn="ctr">
                <a:lnSpc>
                  <a:spcPct val="90000"/>
                </a:lnSpc>
                <a:spcBef>
                  <a:spcPts val="0"/>
                </a:spcBef>
                <a:spcAft>
                  <a:spcPts val="0"/>
                </a:spcAft>
                <a:buClr>
                  <a:srgbClr val="FFFFFF"/>
                </a:buClr>
                <a:buSzPts val="1700"/>
                <a:buFont typeface="Calibri"/>
                <a:buNone/>
              </a:pPr>
              <a:r>
                <a:rPr lang="en" sz="1700">
                  <a:solidFill>
                    <a:srgbClr val="FFFFFF"/>
                  </a:solidFill>
                  <a:latin typeface="Calibri"/>
                  <a:ea typeface="Calibri"/>
                  <a:cs typeface="Calibri"/>
                  <a:sym typeface="Calibri"/>
                </a:rPr>
                <a:t>Excel</a:t>
              </a:r>
              <a:endParaRPr sz="1100"/>
            </a:p>
          </p:txBody>
        </p:sp>
        <p:sp>
          <p:nvSpPr>
            <p:cNvPr id="189" name="Shape 189"/>
            <p:cNvSpPr/>
            <p:nvPr/>
          </p:nvSpPr>
          <p:spPr>
            <a:xfrm>
              <a:off x="0" y="4332684"/>
              <a:ext cx="4852200" cy="554400"/>
            </a:xfrm>
            <a:prstGeom prst="rect">
              <a:avLst/>
            </a:prstGeom>
            <a:solidFill>
              <a:srgbClr val="FFFFFF">
                <a:alpha val="89800"/>
              </a:srgbClr>
            </a:solidFill>
            <a:ln cap="flat" cmpd="sng" w="12700">
              <a:solidFill>
                <a:srgbClr val="37474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90" name="Shape 190"/>
            <p:cNvSpPr/>
            <p:nvPr/>
          </p:nvSpPr>
          <p:spPr>
            <a:xfrm>
              <a:off x="242613" y="4007964"/>
              <a:ext cx="3396600" cy="649500"/>
            </a:xfrm>
            <a:prstGeom prst="roundRect">
              <a:avLst>
                <a:gd fmla="val 16667" name="adj"/>
              </a:avLst>
            </a:prstGeom>
            <a:solidFill>
              <a:srgbClr val="37474F"/>
            </a:solidFill>
            <a:ln cap="flat" cmpd="sng" w="12700">
              <a:solidFill>
                <a:srgbClr val="FFFFFF"/>
              </a:solidFill>
              <a:prstDash val="solid"/>
              <a:miter lim="800000"/>
              <a:headEnd len="sm" w="sm" type="none"/>
              <a:tailEnd len="sm" w="sm" type="none"/>
            </a:ln>
          </p:spPr>
          <p:txBody>
            <a:bodyPr anchorCtr="0" anchor="ctr" bIns="68575" lIns="68575" spcFirstLastPara="1" rIns="68575" wrap="square" tIns="68575">
              <a:noAutofit/>
            </a:bodyPr>
            <a:lstStyle/>
            <a:p>
              <a:pPr indent="0" lvl="0" marL="0">
                <a:spcBef>
                  <a:spcPts val="0"/>
                </a:spcBef>
                <a:spcAft>
                  <a:spcPts val="0"/>
                </a:spcAft>
                <a:buNone/>
              </a:pPr>
              <a:r>
                <a:t/>
              </a:r>
              <a:endParaRPr/>
            </a:p>
          </p:txBody>
        </p:sp>
        <p:sp>
          <p:nvSpPr>
            <p:cNvPr id="191" name="Shape 191"/>
            <p:cNvSpPr txBox="1"/>
            <p:nvPr/>
          </p:nvSpPr>
          <p:spPr>
            <a:xfrm>
              <a:off x="274316" y="4039667"/>
              <a:ext cx="3333300" cy="585900"/>
            </a:xfrm>
            <a:prstGeom prst="rect">
              <a:avLst/>
            </a:prstGeom>
            <a:noFill/>
            <a:ln>
              <a:noFill/>
            </a:ln>
          </p:spPr>
          <p:txBody>
            <a:bodyPr anchorCtr="0" anchor="ctr" bIns="0" lIns="96275" spcFirstLastPara="1" rIns="96275" wrap="square" tIns="0">
              <a:noAutofit/>
            </a:bodyPr>
            <a:lstStyle/>
            <a:p>
              <a:pPr indent="0" lvl="0" marL="0" marR="0" rtl="0" algn="ctr">
                <a:lnSpc>
                  <a:spcPct val="90000"/>
                </a:lnSpc>
                <a:spcBef>
                  <a:spcPts val="0"/>
                </a:spcBef>
                <a:spcAft>
                  <a:spcPts val="0"/>
                </a:spcAft>
                <a:buClr>
                  <a:srgbClr val="FFFFFF"/>
                </a:buClr>
                <a:buSzPts val="1700"/>
                <a:buFont typeface="Calibri"/>
                <a:buNone/>
              </a:pPr>
              <a:r>
                <a:rPr lang="en" sz="1700">
                  <a:solidFill>
                    <a:srgbClr val="FFFFFF"/>
                  </a:solidFill>
                  <a:latin typeface="Calibri"/>
                  <a:ea typeface="Calibri"/>
                  <a:cs typeface="Calibri"/>
                  <a:sym typeface="Calibri"/>
                </a:rPr>
                <a:t>Web app</a:t>
              </a:r>
              <a:endParaRPr sz="1100"/>
            </a:p>
          </p:txBody>
        </p:sp>
      </p:grpSp>
      <p:cxnSp>
        <p:nvCxnSpPr>
          <p:cNvPr id="192" name="Shape 192"/>
          <p:cNvCxnSpPr>
            <a:stCxn id="180" idx="3"/>
            <a:endCxn id="193" idx="1"/>
          </p:cNvCxnSpPr>
          <p:nvPr/>
        </p:nvCxnSpPr>
        <p:spPr>
          <a:xfrm flipH="1" rot="10800000">
            <a:off x="4266853" y="1522806"/>
            <a:ext cx="1976100" cy="631800"/>
          </a:xfrm>
          <a:prstGeom prst="straightConnector1">
            <a:avLst/>
          </a:prstGeom>
          <a:noFill/>
          <a:ln cap="flat" cmpd="sng" w="9525">
            <a:solidFill>
              <a:schemeClr val="dk2"/>
            </a:solidFill>
            <a:prstDash val="solid"/>
            <a:round/>
            <a:headEnd len="med" w="med" type="none"/>
            <a:tailEnd len="med" w="med" type="triangle"/>
          </a:ln>
        </p:spPr>
      </p:cxnSp>
      <p:cxnSp>
        <p:nvCxnSpPr>
          <p:cNvPr id="194" name="Shape 194"/>
          <p:cNvCxnSpPr>
            <a:stCxn id="183" idx="3"/>
            <a:endCxn id="195" idx="1"/>
          </p:cNvCxnSpPr>
          <p:nvPr/>
        </p:nvCxnSpPr>
        <p:spPr>
          <a:xfrm flipH="1" rot="10800000">
            <a:off x="4266853" y="2185747"/>
            <a:ext cx="1976100" cy="717300"/>
          </a:xfrm>
          <a:prstGeom prst="straightConnector1">
            <a:avLst/>
          </a:prstGeom>
          <a:noFill/>
          <a:ln cap="flat" cmpd="sng" w="9525">
            <a:solidFill>
              <a:schemeClr val="dk2"/>
            </a:solidFill>
            <a:prstDash val="solid"/>
            <a:round/>
            <a:headEnd len="med" w="med" type="none"/>
            <a:tailEnd len="med" w="med" type="triangle"/>
          </a:ln>
        </p:spPr>
      </p:cxnSp>
      <p:cxnSp>
        <p:nvCxnSpPr>
          <p:cNvPr id="196" name="Shape 196"/>
          <p:cNvCxnSpPr>
            <a:stCxn id="186" idx="3"/>
            <a:endCxn id="197" idx="1"/>
          </p:cNvCxnSpPr>
          <p:nvPr/>
        </p:nvCxnSpPr>
        <p:spPr>
          <a:xfrm flipH="1" rot="10800000">
            <a:off x="4266853" y="3029887"/>
            <a:ext cx="1923600" cy="621600"/>
          </a:xfrm>
          <a:prstGeom prst="straightConnector1">
            <a:avLst/>
          </a:prstGeom>
          <a:noFill/>
          <a:ln cap="flat" cmpd="sng" w="9525">
            <a:solidFill>
              <a:schemeClr val="dk2"/>
            </a:solidFill>
            <a:prstDash val="solid"/>
            <a:round/>
            <a:headEnd len="med" w="med" type="none"/>
            <a:tailEnd len="med" w="med" type="triangle"/>
          </a:ln>
        </p:spPr>
      </p:cxnSp>
      <p:cxnSp>
        <p:nvCxnSpPr>
          <p:cNvPr id="198" name="Shape 198"/>
          <p:cNvCxnSpPr>
            <a:stCxn id="189" idx="3"/>
            <a:endCxn id="199" idx="1"/>
          </p:cNvCxnSpPr>
          <p:nvPr/>
        </p:nvCxnSpPr>
        <p:spPr>
          <a:xfrm flipH="1" rot="10800000">
            <a:off x="4266853" y="4010227"/>
            <a:ext cx="1923600" cy="389700"/>
          </a:xfrm>
          <a:prstGeom prst="straightConnector1">
            <a:avLst/>
          </a:prstGeom>
          <a:noFill/>
          <a:ln cap="flat" cmpd="sng" w="9525">
            <a:solidFill>
              <a:schemeClr val="dk2"/>
            </a:solidFill>
            <a:prstDash val="solid"/>
            <a:round/>
            <a:headEnd len="med" w="med" type="none"/>
            <a:tailEnd len="med" w="med" type="triangle"/>
          </a:ln>
        </p:spPr>
      </p:cxnSp>
      <p:sp>
        <p:nvSpPr>
          <p:cNvPr id="193" name="Shape 193"/>
          <p:cNvSpPr/>
          <p:nvPr/>
        </p:nvSpPr>
        <p:spPr>
          <a:xfrm>
            <a:off x="6242875" y="1300350"/>
            <a:ext cx="2369100" cy="444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 sz="1300">
                <a:latin typeface="Lato"/>
                <a:ea typeface="Lato"/>
                <a:cs typeface="Lato"/>
                <a:sym typeface="Lato"/>
              </a:rPr>
              <a:t>Data manipulation and analysis tool</a:t>
            </a:r>
            <a:endParaRPr sz="1300">
              <a:latin typeface="Lato"/>
              <a:ea typeface="Lato"/>
              <a:cs typeface="Lato"/>
              <a:sym typeface="Lato"/>
            </a:endParaRPr>
          </a:p>
        </p:txBody>
      </p:sp>
      <p:sp>
        <p:nvSpPr>
          <p:cNvPr id="195" name="Shape 195"/>
          <p:cNvSpPr/>
          <p:nvPr/>
        </p:nvSpPr>
        <p:spPr>
          <a:xfrm>
            <a:off x="6242875" y="1963400"/>
            <a:ext cx="2369100" cy="444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
                <a:latin typeface="Lato"/>
                <a:ea typeface="Lato"/>
                <a:cs typeface="Lato"/>
                <a:sym typeface="Lato"/>
              </a:rPr>
              <a:t>Machine Learning library</a:t>
            </a:r>
            <a:endParaRPr>
              <a:latin typeface="Lato"/>
              <a:ea typeface="Lato"/>
              <a:cs typeface="Lato"/>
              <a:sym typeface="Lato"/>
            </a:endParaRPr>
          </a:p>
        </p:txBody>
      </p:sp>
      <p:sp>
        <p:nvSpPr>
          <p:cNvPr id="197" name="Shape 197"/>
          <p:cNvSpPr/>
          <p:nvPr/>
        </p:nvSpPr>
        <p:spPr>
          <a:xfrm>
            <a:off x="6190500" y="2807438"/>
            <a:ext cx="2369100" cy="444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 sz="1300">
                <a:latin typeface="Lato"/>
                <a:ea typeface="Lato"/>
                <a:cs typeface="Lato"/>
                <a:sym typeface="Lato"/>
              </a:rPr>
              <a:t>For data storage</a:t>
            </a:r>
            <a:endParaRPr sz="1300">
              <a:latin typeface="Lato"/>
              <a:ea typeface="Lato"/>
              <a:cs typeface="Lato"/>
              <a:sym typeface="Lato"/>
            </a:endParaRPr>
          </a:p>
        </p:txBody>
      </p:sp>
      <p:sp>
        <p:nvSpPr>
          <p:cNvPr id="199" name="Shape 199"/>
          <p:cNvSpPr/>
          <p:nvPr/>
        </p:nvSpPr>
        <p:spPr>
          <a:xfrm>
            <a:off x="6190500" y="3651500"/>
            <a:ext cx="2369100" cy="7173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 sz="1300">
                <a:latin typeface="Lato"/>
                <a:ea typeface="Lato"/>
                <a:cs typeface="Lato"/>
                <a:sym typeface="Lato"/>
              </a:rPr>
              <a:t>Interactive dashboard using Dash framework Python</a:t>
            </a:r>
            <a:endParaRPr sz="13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203" name="Shape 203"/>
        <p:cNvGrpSpPr/>
        <p:nvPr/>
      </p:nvGrpSpPr>
      <p:grpSpPr>
        <a:xfrm>
          <a:off x="0" y="0"/>
          <a:ext cx="0" cy="0"/>
          <a:chOff x="0" y="0"/>
          <a:chExt cx="0" cy="0"/>
        </a:xfrm>
      </p:grpSpPr>
      <p:sp>
        <p:nvSpPr>
          <p:cNvPr id="204" name="Shape 204"/>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Assumptions</a:t>
            </a:r>
            <a:endParaRPr b="0"/>
          </a:p>
        </p:txBody>
      </p:sp>
      <p:sp>
        <p:nvSpPr>
          <p:cNvPr id="205" name="Shape 205"/>
          <p:cNvSpPr txBox="1"/>
          <p:nvPr>
            <p:ph type="title"/>
          </p:nvPr>
        </p:nvSpPr>
        <p:spPr>
          <a:xfrm>
            <a:off x="729450" y="1745716"/>
            <a:ext cx="7021200" cy="2211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0" lang="en" sz="1600">
                <a:latin typeface="Lato"/>
                <a:ea typeface="Lato"/>
                <a:cs typeface="Lato"/>
                <a:sym typeface="Lato"/>
              </a:rPr>
              <a:t>State your assumptions or any unknowns here.</a:t>
            </a:r>
            <a:endParaRPr b="0" sz="16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